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7" r:id="rId5"/>
    <p:sldId id="276" r:id="rId6"/>
    <p:sldId id="277" r:id="rId7"/>
    <p:sldId id="258" r:id="rId8"/>
    <p:sldId id="266" r:id="rId9"/>
    <p:sldId id="259" r:id="rId10"/>
    <p:sldId id="261" r:id="rId11"/>
    <p:sldId id="271" r:id="rId12"/>
    <p:sldId id="301" r:id="rId13"/>
    <p:sldId id="302" r:id="rId14"/>
    <p:sldId id="262" r:id="rId15"/>
    <p:sldId id="285" r:id="rId16"/>
    <p:sldId id="273" r:id="rId17"/>
    <p:sldId id="303" r:id="rId18"/>
    <p:sldId id="304" r:id="rId19"/>
    <p:sldId id="287" r:id="rId20"/>
    <p:sldId id="263" r:id="rId21"/>
    <p:sldId id="286" r:id="rId22"/>
    <p:sldId id="289" r:id="rId23"/>
    <p:sldId id="305" r:id="rId24"/>
    <p:sldId id="306" r:id="rId25"/>
    <p:sldId id="307" r:id="rId26"/>
    <p:sldId id="308" r:id="rId27"/>
    <p:sldId id="275" r:id="rId28"/>
    <p:sldId id="309" r:id="rId29"/>
    <p:sldId id="318" r:id="rId30"/>
    <p:sldId id="311" r:id="rId31"/>
    <p:sldId id="312" r:id="rId32"/>
    <p:sldId id="313" r:id="rId33"/>
    <p:sldId id="314" r:id="rId34"/>
    <p:sldId id="315" r:id="rId35"/>
    <p:sldId id="316" r:id="rId36"/>
    <p:sldId id="293" r:id="rId37"/>
    <p:sldId id="31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61" autoAdjust="0"/>
    <p:restoredTop sz="93810" autoAdjust="0"/>
  </p:normalViewPr>
  <p:slideViewPr>
    <p:cSldViewPr snapToGrid="0" showGuides="1">
      <p:cViewPr>
        <p:scale>
          <a:sx n="91" d="100"/>
          <a:sy n="91" d="100"/>
        </p:scale>
        <p:origin x="66" y="-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74C3D-C48B-4C21-9EF9-EFD0209A5E0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2B530A-191C-4C9E-AC30-937382AC176C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As the workforce is globally getting impacted by COVID-19, government should have the track of the people getting unemployed.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1CC2BBE7-C002-4D2C-84BB-B893701D8DB0}" type="parTrans" cxnId="{09AB9D01-474E-45E0-B94E-48E9218A402A}">
      <dgm:prSet/>
      <dgm:spPr/>
      <dgm:t>
        <a:bodyPr/>
        <a:lstStyle/>
        <a:p>
          <a:endParaRPr lang="en-US" sz="1600"/>
        </a:p>
      </dgm:t>
    </dgm:pt>
    <dgm:pt modelId="{CD8B79CB-844D-4B14-8367-9341867F3583}" type="sibTrans" cxnId="{09AB9D01-474E-45E0-B94E-48E9218A402A}">
      <dgm:prSet/>
      <dgm:spPr/>
      <dgm:t>
        <a:bodyPr/>
        <a:lstStyle/>
        <a:p>
          <a:endParaRPr lang="en-US" sz="1600"/>
        </a:p>
      </dgm:t>
    </dgm:pt>
    <dgm:pt modelId="{91FBD38E-A872-436F-8D54-EAC75C72DBDD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How is the economy of the country getting impacted?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2D19ADB-7DE0-44EA-B1D6-B99A03DAE87C}" type="parTrans" cxnId="{B478A604-A460-4B46-A264-02427AFB82FC}">
      <dgm:prSet/>
      <dgm:spPr/>
      <dgm:t>
        <a:bodyPr/>
        <a:lstStyle/>
        <a:p>
          <a:endParaRPr lang="en-US" sz="1600"/>
        </a:p>
      </dgm:t>
    </dgm:pt>
    <dgm:pt modelId="{5697EAAC-571C-4833-826A-391BBD6F05EE}" type="sibTrans" cxnId="{B478A604-A460-4B46-A264-02427AFB82FC}">
      <dgm:prSet/>
      <dgm:spPr/>
      <dgm:t>
        <a:bodyPr/>
        <a:lstStyle/>
        <a:p>
          <a:endParaRPr lang="en-US" sz="1600"/>
        </a:p>
      </dgm:t>
    </dgm:pt>
    <dgm:pt modelId="{735AEA8F-38BC-4B3A-BAE2-39A3FBA382A9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How the situation should be tackled?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E1FC2DF1-7989-4313-81A0-5BEC56149B00}" type="parTrans" cxnId="{304A15F7-971B-4D53-8F2E-072DFE5DC427}">
      <dgm:prSet/>
      <dgm:spPr/>
      <dgm:t>
        <a:bodyPr/>
        <a:lstStyle/>
        <a:p>
          <a:endParaRPr lang="en-US" sz="1600"/>
        </a:p>
      </dgm:t>
    </dgm:pt>
    <dgm:pt modelId="{AD7DA8A9-E059-48C7-A51C-824391510EBA}" type="sibTrans" cxnId="{304A15F7-971B-4D53-8F2E-072DFE5DC427}">
      <dgm:prSet/>
      <dgm:spPr/>
      <dgm:t>
        <a:bodyPr/>
        <a:lstStyle/>
        <a:p>
          <a:endParaRPr lang="en-US" sz="1600"/>
        </a:p>
      </dgm:t>
    </dgm:pt>
    <dgm:pt modelId="{11F69082-B68E-435F-B930-52BB6399B9D7}">
      <dgm:prSet custT="1"/>
      <dgm:spPr/>
      <dgm:t>
        <a:bodyPr/>
        <a:lstStyle/>
        <a:p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Big data supports the analysis of abundant amounts of data with great efficiency.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1C90B89-C038-484B-815C-F07158CC82A5}" type="parTrans" cxnId="{C8D14B32-740C-45F8-AAAF-5D2D30C0AED4}">
      <dgm:prSet/>
      <dgm:spPr/>
      <dgm:t>
        <a:bodyPr/>
        <a:lstStyle/>
        <a:p>
          <a:endParaRPr lang="en-US" sz="1600"/>
        </a:p>
      </dgm:t>
    </dgm:pt>
    <dgm:pt modelId="{251F6987-44A6-4046-9983-644E788A5CFE}" type="sibTrans" cxnId="{C8D14B32-740C-45F8-AAAF-5D2D30C0AED4}">
      <dgm:prSet/>
      <dgm:spPr/>
      <dgm:t>
        <a:bodyPr/>
        <a:lstStyle/>
        <a:p>
          <a:endParaRPr lang="en-US" sz="1600"/>
        </a:p>
      </dgm:t>
    </dgm:pt>
    <dgm:pt modelId="{26181757-BCD5-4DD0-B405-8719F1F30431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This analysis can help the workforce to make their decision in an informed manner.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E9DC1700-E486-41C7-B717-35766E487539}" type="parTrans" cxnId="{66F986FA-0A58-46A6-9E73-8564734BEC10}">
      <dgm:prSet/>
      <dgm:spPr/>
      <dgm:t>
        <a:bodyPr/>
        <a:lstStyle/>
        <a:p>
          <a:endParaRPr lang="en-US" sz="1600"/>
        </a:p>
      </dgm:t>
    </dgm:pt>
    <dgm:pt modelId="{90A8E12B-14A9-4032-A6DF-6EFBA960B7EB}" type="sibTrans" cxnId="{66F986FA-0A58-46A6-9E73-8564734BEC10}">
      <dgm:prSet/>
      <dgm:spPr/>
      <dgm:t>
        <a:bodyPr/>
        <a:lstStyle/>
        <a:p>
          <a:endParaRPr lang="en-US" sz="1600"/>
        </a:p>
      </dgm:t>
    </dgm:pt>
    <dgm:pt modelId="{0EBD60D6-8873-4AA4-8CBC-CE064E388C40}" type="pres">
      <dgm:prSet presAssocID="{39774C3D-C48B-4C21-9EF9-EFD0209A5E08}" presName="vert0" presStyleCnt="0">
        <dgm:presLayoutVars>
          <dgm:dir/>
          <dgm:animOne val="branch"/>
          <dgm:animLvl val="lvl"/>
        </dgm:presLayoutVars>
      </dgm:prSet>
      <dgm:spPr/>
    </dgm:pt>
    <dgm:pt modelId="{64402CC8-A24F-4957-B832-10B52C7253DE}" type="pres">
      <dgm:prSet presAssocID="{F42B530A-191C-4C9E-AC30-937382AC176C}" presName="thickLine" presStyleLbl="alignNode1" presStyleIdx="0" presStyleCnt="5"/>
      <dgm:spPr/>
    </dgm:pt>
    <dgm:pt modelId="{92CC7271-8780-4588-8E6F-C85EAA36F998}" type="pres">
      <dgm:prSet presAssocID="{F42B530A-191C-4C9E-AC30-937382AC176C}" presName="horz1" presStyleCnt="0"/>
      <dgm:spPr/>
    </dgm:pt>
    <dgm:pt modelId="{A9EF92C2-FFBE-47D4-8B14-99DEF68E6BB5}" type="pres">
      <dgm:prSet presAssocID="{F42B530A-191C-4C9E-AC30-937382AC176C}" presName="tx1" presStyleLbl="revTx" presStyleIdx="0" presStyleCnt="5"/>
      <dgm:spPr/>
    </dgm:pt>
    <dgm:pt modelId="{C8C608B0-6348-4F0D-933F-59FD920A8321}" type="pres">
      <dgm:prSet presAssocID="{F42B530A-191C-4C9E-AC30-937382AC176C}" presName="vert1" presStyleCnt="0"/>
      <dgm:spPr/>
    </dgm:pt>
    <dgm:pt modelId="{442C263F-5B87-4F28-9178-B92E07B4219D}" type="pres">
      <dgm:prSet presAssocID="{91FBD38E-A872-436F-8D54-EAC75C72DBDD}" presName="thickLine" presStyleLbl="alignNode1" presStyleIdx="1" presStyleCnt="5"/>
      <dgm:spPr/>
    </dgm:pt>
    <dgm:pt modelId="{7499651E-232F-449A-88FB-C171C7C9A579}" type="pres">
      <dgm:prSet presAssocID="{91FBD38E-A872-436F-8D54-EAC75C72DBDD}" presName="horz1" presStyleCnt="0"/>
      <dgm:spPr/>
    </dgm:pt>
    <dgm:pt modelId="{56BD65C3-95CD-4E5E-996A-6723AA3BD2A8}" type="pres">
      <dgm:prSet presAssocID="{91FBD38E-A872-436F-8D54-EAC75C72DBDD}" presName="tx1" presStyleLbl="revTx" presStyleIdx="1" presStyleCnt="5"/>
      <dgm:spPr/>
    </dgm:pt>
    <dgm:pt modelId="{DEE24964-7254-402B-A7A6-6A49FA6F2DBC}" type="pres">
      <dgm:prSet presAssocID="{91FBD38E-A872-436F-8D54-EAC75C72DBDD}" presName="vert1" presStyleCnt="0"/>
      <dgm:spPr/>
    </dgm:pt>
    <dgm:pt modelId="{1979BED2-B82C-4FB7-B8AF-30B3E2861F64}" type="pres">
      <dgm:prSet presAssocID="{735AEA8F-38BC-4B3A-BAE2-39A3FBA382A9}" presName="thickLine" presStyleLbl="alignNode1" presStyleIdx="2" presStyleCnt="5"/>
      <dgm:spPr/>
    </dgm:pt>
    <dgm:pt modelId="{463D1ACE-6008-4B03-944F-36ABB7FB6FC3}" type="pres">
      <dgm:prSet presAssocID="{735AEA8F-38BC-4B3A-BAE2-39A3FBA382A9}" presName="horz1" presStyleCnt="0"/>
      <dgm:spPr/>
    </dgm:pt>
    <dgm:pt modelId="{31CC2585-5202-4157-9CBE-DF109E5D4BB0}" type="pres">
      <dgm:prSet presAssocID="{735AEA8F-38BC-4B3A-BAE2-39A3FBA382A9}" presName="tx1" presStyleLbl="revTx" presStyleIdx="2" presStyleCnt="5"/>
      <dgm:spPr/>
    </dgm:pt>
    <dgm:pt modelId="{0AB8DF88-E397-42B0-BF91-8012A417DE4B}" type="pres">
      <dgm:prSet presAssocID="{735AEA8F-38BC-4B3A-BAE2-39A3FBA382A9}" presName="vert1" presStyleCnt="0"/>
      <dgm:spPr/>
    </dgm:pt>
    <dgm:pt modelId="{C287FC72-68DC-44EA-9BAC-334B740F52A7}" type="pres">
      <dgm:prSet presAssocID="{11F69082-B68E-435F-B930-52BB6399B9D7}" presName="thickLine" presStyleLbl="alignNode1" presStyleIdx="3" presStyleCnt="5"/>
      <dgm:spPr/>
    </dgm:pt>
    <dgm:pt modelId="{F5B98C7C-D97B-498C-A702-51F8618264FF}" type="pres">
      <dgm:prSet presAssocID="{11F69082-B68E-435F-B930-52BB6399B9D7}" presName="horz1" presStyleCnt="0"/>
      <dgm:spPr/>
    </dgm:pt>
    <dgm:pt modelId="{38C15E40-7510-4B8F-8C32-23FE13008E6C}" type="pres">
      <dgm:prSet presAssocID="{11F69082-B68E-435F-B930-52BB6399B9D7}" presName="tx1" presStyleLbl="revTx" presStyleIdx="3" presStyleCnt="5"/>
      <dgm:spPr/>
    </dgm:pt>
    <dgm:pt modelId="{3109A523-3676-4627-BB16-667FF265187A}" type="pres">
      <dgm:prSet presAssocID="{11F69082-B68E-435F-B930-52BB6399B9D7}" presName="vert1" presStyleCnt="0"/>
      <dgm:spPr/>
    </dgm:pt>
    <dgm:pt modelId="{3CF0DD6F-9BC7-425C-A721-218EDE48D119}" type="pres">
      <dgm:prSet presAssocID="{26181757-BCD5-4DD0-B405-8719F1F30431}" presName="thickLine" presStyleLbl="alignNode1" presStyleIdx="4" presStyleCnt="5"/>
      <dgm:spPr/>
    </dgm:pt>
    <dgm:pt modelId="{B627839C-71E7-427B-83CE-3CB8BAC6CED5}" type="pres">
      <dgm:prSet presAssocID="{26181757-BCD5-4DD0-B405-8719F1F30431}" presName="horz1" presStyleCnt="0"/>
      <dgm:spPr/>
    </dgm:pt>
    <dgm:pt modelId="{8123D7AA-34AE-4303-8163-DE2740F13775}" type="pres">
      <dgm:prSet presAssocID="{26181757-BCD5-4DD0-B405-8719F1F30431}" presName="tx1" presStyleLbl="revTx" presStyleIdx="4" presStyleCnt="5" custLinFactNeighborX="123" custLinFactNeighborY="18188"/>
      <dgm:spPr/>
    </dgm:pt>
    <dgm:pt modelId="{2A8EEBCF-4EAD-4276-BCD5-58B1DF520283}" type="pres">
      <dgm:prSet presAssocID="{26181757-BCD5-4DD0-B405-8719F1F30431}" presName="vert1" presStyleCnt="0"/>
      <dgm:spPr/>
    </dgm:pt>
  </dgm:ptLst>
  <dgm:cxnLst>
    <dgm:cxn modelId="{09AB9D01-474E-45E0-B94E-48E9218A402A}" srcId="{39774C3D-C48B-4C21-9EF9-EFD0209A5E08}" destId="{F42B530A-191C-4C9E-AC30-937382AC176C}" srcOrd="0" destOrd="0" parTransId="{1CC2BBE7-C002-4D2C-84BB-B893701D8DB0}" sibTransId="{CD8B79CB-844D-4B14-8367-9341867F3583}"/>
    <dgm:cxn modelId="{B478A604-A460-4B46-A264-02427AFB82FC}" srcId="{39774C3D-C48B-4C21-9EF9-EFD0209A5E08}" destId="{91FBD38E-A872-436F-8D54-EAC75C72DBDD}" srcOrd="1" destOrd="0" parTransId="{B2D19ADB-7DE0-44EA-B1D6-B99A03DAE87C}" sibTransId="{5697EAAC-571C-4833-826A-391BBD6F05EE}"/>
    <dgm:cxn modelId="{44799D08-727A-4DDA-B6E4-D27811B60569}" type="presOf" srcId="{F42B530A-191C-4C9E-AC30-937382AC176C}" destId="{A9EF92C2-FFBE-47D4-8B14-99DEF68E6BB5}" srcOrd="0" destOrd="0" presId="urn:microsoft.com/office/officeart/2008/layout/LinedList"/>
    <dgm:cxn modelId="{C8D14B32-740C-45F8-AAAF-5D2D30C0AED4}" srcId="{39774C3D-C48B-4C21-9EF9-EFD0209A5E08}" destId="{11F69082-B68E-435F-B930-52BB6399B9D7}" srcOrd="3" destOrd="0" parTransId="{81C90B89-C038-484B-815C-F07158CC82A5}" sibTransId="{251F6987-44A6-4046-9983-644E788A5CFE}"/>
    <dgm:cxn modelId="{58552C47-888D-45D9-8F38-607027C96BAC}" type="presOf" srcId="{26181757-BCD5-4DD0-B405-8719F1F30431}" destId="{8123D7AA-34AE-4303-8163-DE2740F13775}" srcOrd="0" destOrd="0" presId="urn:microsoft.com/office/officeart/2008/layout/LinedList"/>
    <dgm:cxn modelId="{7CA80F4D-B916-4F18-BF5E-2E42A53B0E81}" type="presOf" srcId="{91FBD38E-A872-436F-8D54-EAC75C72DBDD}" destId="{56BD65C3-95CD-4E5E-996A-6723AA3BD2A8}" srcOrd="0" destOrd="0" presId="urn:microsoft.com/office/officeart/2008/layout/LinedList"/>
    <dgm:cxn modelId="{9AD85877-5B4C-4B2C-97B3-266797A1F165}" type="presOf" srcId="{735AEA8F-38BC-4B3A-BAE2-39A3FBA382A9}" destId="{31CC2585-5202-4157-9CBE-DF109E5D4BB0}" srcOrd="0" destOrd="0" presId="urn:microsoft.com/office/officeart/2008/layout/LinedList"/>
    <dgm:cxn modelId="{31D8EF59-10B2-4576-965A-5BC91573C2B5}" type="presOf" srcId="{39774C3D-C48B-4C21-9EF9-EFD0209A5E08}" destId="{0EBD60D6-8873-4AA4-8CBC-CE064E388C40}" srcOrd="0" destOrd="0" presId="urn:microsoft.com/office/officeart/2008/layout/LinedList"/>
    <dgm:cxn modelId="{E6FA7D83-F6AB-44B5-B0FA-EF9A6B9E66CD}" type="presOf" srcId="{11F69082-B68E-435F-B930-52BB6399B9D7}" destId="{38C15E40-7510-4B8F-8C32-23FE13008E6C}" srcOrd="0" destOrd="0" presId="urn:microsoft.com/office/officeart/2008/layout/LinedList"/>
    <dgm:cxn modelId="{304A15F7-971B-4D53-8F2E-072DFE5DC427}" srcId="{39774C3D-C48B-4C21-9EF9-EFD0209A5E08}" destId="{735AEA8F-38BC-4B3A-BAE2-39A3FBA382A9}" srcOrd="2" destOrd="0" parTransId="{E1FC2DF1-7989-4313-81A0-5BEC56149B00}" sibTransId="{AD7DA8A9-E059-48C7-A51C-824391510EBA}"/>
    <dgm:cxn modelId="{66F986FA-0A58-46A6-9E73-8564734BEC10}" srcId="{39774C3D-C48B-4C21-9EF9-EFD0209A5E08}" destId="{26181757-BCD5-4DD0-B405-8719F1F30431}" srcOrd="4" destOrd="0" parTransId="{E9DC1700-E486-41C7-B717-35766E487539}" sibTransId="{90A8E12B-14A9-4032-A6DF-6EFBA960B7EB}"/>
    <dgm:cxn modelId="{62502F61-BD3E-4911-9534-76FB5B7259BB}" type="presParOf" srcId="{0EBD60D6-8873-4AA4-8CBC-CE064E388C40}" destId="{64402CC8-A24F-4957-B832-10B52C7253DE}" srcOrd="0" destOrd="0" presId="urn:microsoft.com/office/officeart/2008/layout/LinedList"/>
    <dgm:cxn modelId="{DAD14821-0836-456A-8530-4399DE902F81}" type="presParOf" srcId="{0EBD60D6-8873-4AA4-8CBC-CE064E388C40}" destId="{92CC7271-8780-4588-8E6F-C85EAA36F998}" srcOrd="1" destOrd="0" presId="urn:microsoft.com/office/officeart/2008/layout/LinedList"/>
    <dgm:cxn modelId="{0FFBA183-78D4-40F0-B25D-3CF51ED05E41}" type="presParOf" srcId="{92CC7271-8780-4588-8E6F-C85EAA36F998}" destId="{A9EF92C2-FFBE-47D4-8B14-99DEF68E6BB5}" srcOrd="0" destOrd="0" presId="urn:microsoft.com/office/officeart/2008/layout/LinedList"/>
    <dgm:cxn modelId="{AA8FEE7F-19B6-4446-99BF-11F4D50334AF}" type="presParOf" srcId="{92CC7271-8780-4588-8E6F-C85EAA36F998}" destId="{C8C608B0-6348-4F0D-933F-59FD920A8321}" srcOrd="1" destOrd="0" presId="urn:microsoft.com/office/officeart/2008/layout/LinedList"/>
    <dgm:cxn modelId="{4E6A0604-2F3B-4D42-B3AA-B5F33B7B82A5}" type="presParOf" srcId="{0EBD60D6-8873-4AA4-8CBC-CE064E388C40}" destId="{442C263F-5B87-4F28-9178-B92E07B4219D}" srcOrd="2" destOrd="0" presId="urn:microsoft.com/office/officeart/2008/layout/LinedList"/>
    <dgm:cxn modelId="{E89EC5BC-6263-4DC5-A700-699E1720B0D8}" type="presParOf" srcId="{0EBD60D6-8873-4AA4-8CBC-CE064E388C40}" destId="{7499651E-232F-449A-88FB-C171C7C9A579}" srcOrd="3" destOrd="0" presId="urn:microsoft.com/office/officeart/2008/layout/LinedList"/>
    <dgm:cxn modelId="{F977B97A-D7AA-4ECF-B2F8-479B51BD3464}" type="presParOf" srcId="{7499651E-232F-449A-88FB-C171C7C9A579}" destId="{56BD65C3-95CD-4E5E-996A-6723AA3BD2A8}" srcOrd="0" destOrd="0" presId="urn:microsoft.com/office/officeart/2008/layout/LinedList"/>
    <dgm:cxn modelId="{13E511B6-D5C5-405B-BB7E-E8640C6DAA77}" type="presParOf" srcId="{7499651E-232F-449A-88FB-C171C7C9A579}" destId="{DEE24964-7254-402B-A7A6-6A49FA6F2DBC}" srcOrd="1" destOrd="0" presId="urn:microsoft.com/office/officeart/2008/layout/LinedList"/>
    <dgm:cxn modelId="{81DC27F5-F45F-482B-84F9-38E613819394}" type="presParOf" srcId="{0EBD60D6-8873-4AA4-8CBC-CE064E388C40}" destId="{1979BED2-B82C-4FB7-B8AF-30B3E2861F64}" srcOrd="4" destOrd="0" presId="urn:microsoft.com/office/officeart/2008/layout/LinedList"/>
    <dgm:cxn modelId="{86BE2817-30F8-44F5-8D46-23125D741397}" type="presParOf" srcId="{0EBD60D6-8873-4AA4-8CBC-CE064E388C40}" destId="{463D1ACE-6008-4B03-944F-36ABB7FB6FC3}" srcOrd="5" destOrd="0" presId="urn:microsoft.com/office/officeart/2008/layout/LinedList"/>
    <dgm:cxn modelId="{4737CD43-B1F4-495B-8D84-D3DF46B835EE}" type="presParOf" srcId="{463D1ACE-6008-4B03-944F-36ABB7FB6FC3}" destId="{31CC2585-5202-4157-9CBE-DF109E5D4BB0}" srcOrd="0" destOrd="0" presId="urn:microsoft.com/office/officeart/2008/layout/LinedList"/>
    <dgm:cxn modelId="{31CBF7A9-47C9-444F-8E3D-CB09AEA2829B}" type="presParOf" srcId="{463D1ACE-6008-4B03-944F-36ABB7FB6FC3}" destId="{0AB8DF88-E397-42B0-BF91-8012A417DE4B}" srcOrd="1" destOrd="0" presId="urn:microsoft.com/office/officeart/2008/layout/LinedList"/>
    <dgm:cxn modelId="{769CA538-7D2E-4B5C-95FA-BD9912697F39}" type="presParOf" srcId="{0EBD60D6-8873-4AA4-8CBC-CE064E388C40}" destId="{C287FC72-68DC-44EA-9BAC-334B740F52A7}" srcOrd="6" destOrd="0" presId="urn:microsoft.com/office/officeart/2008/layout/LinedList"/>
    <dgm:cxn modelId="{4DBF029A-6A1C-4844-A1A8-0106E2695FB3}" type="presParOf" srcId="{0EBD60D6-8873-4AA4-8CBC-CE064E388C40}" destId="{F5B98C7C-D97B-498C-A702-51F8618264FF}" srcOrd="7" destOrd="0" presId="urn:microsoft.com/office/officeart/2008/layout/LinedList"/>
    <dgm:cxn modelId="{5978F9C3-17A5-40E7-9833-38574087C519}" type="presParOf" srcId="{F5B98C7C-D97B-498C-A702-51F8618264FF}" destId="{38C15E40-7510-4B8F-8C32-23FE13008E6C}" srcOrd="0" destOrd="0" presId="urn:microsoft.com/office/officeart/2008/layout/LinedList"/>
    <dgm:cxn modelId="{1A48059A-70C0-42EB-8B25-4AE64B055183}" type="presParOf" srcId="{F5B98C7C-D97B-498C-A702-51F8618264FF}" destId="{3109A523-3676-4627-BB16-667FF265187A}" srcOrd="1" destOrd="0" presId="urn:microsoft.com/office/officeart/2008/layout/LinedList"/>
    <dgm:cxn modelId="{07E596B3-1B43-4980-9709-7E5DE8A87627}" type="presParOf" srcId="{0EBD60D6-8873-4AA4-8CBC-CE064E388C40}" destId="{3CF0DD6F-9BC7-425C-A721-218EDE48D119}" srcOrd="8" destOrd="0" presId="urn:microsoft.com/office/officeart/2008/layout/LinedList"/>
    <dgm:cxn modelId="{089B2E00-7768-4406-93C5-0EB8F0D950A0}" type="presParOf" srcId="{0EBD60D6-8873-4AA4-8CBC-CE064E388C40}" destId="{B627839C-71E7-427B-83CE-3CB8BAC6CED5}" srcOrd="9" destOrd="0" presId="urn:microsoft.com/office/officeart/2008/layout/LinedList"/>
    <dgm:cxn modelId="{288A1913-472D-409F-901A-AAB19775D43F}" type="presParOf" srcId="{B627839C-71E7-427B-83CE-3CB8BAC6CED5}" destId="{8123D7AA-34AE-4303-8163-DE2740F13775}" srcOrd="0" destOrd="0" presId="urn:microsoft.com/office/officeart/2008/layout/LinedList"/>
    <dgm:cxn modelId="{45496581-F527-4997-B0BF-C89DEFAE082B}" type="presParOf" srcId="{B627839C-71E7-427B-83CE-3CB8BAC6CED5}" destId="{2A8EEBCF-4EAD-4276-BCD5-58B1DF5202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5BFD79-9E2C-4209-8954-2DA83DECDDDF}" type="doc">
      <dgm:prSet loTypeId="urn:microsoft.com/office/officeart/2005/8/layout/hProcess4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235DBFB-420B-4159-A597-3267AA08D405}">
      <dgm:prSet phldrT="[Text]" custT="1"/>
      <dgm:spPr/>
      <dgm:t>
        <a:bodyPr/>
        <a:lstStyle/>
        <a:p>
          <a:r>
            <a:rPr lang="en-IN" sz="1600" b="1" dirty="0"/>
            <a:t>Twitter</a:t>
          </a:r>
        </a:p>
      </dgm:t>
    </dgm:pt>
    <dgm:pt modelId="{448C1407-250C-4E20-A941-DBAD95CE6B3D}" type="parTrans" cxnId="{1CD7543D-3382-4370-BD70-E2435B3EFF4D}">
      <dgm:prSet/>
      <dgm:spPr/>
      <dgm:t>
        <a:bodyPr/>
        <a:lstStyle/>
        <a:p>
          <a:endParaRPr lang="en-IN"/>
        </a:p>
      </dgm:t>
    </dgm:pt>
    <dgm:pt modelId="{8C88FCC9-363C-4587-B61B-E1E8425EADC7}" type="sibTrans" cxnId="{1CD7543D-3382-4370-BD70-E2435B3EFF4D}">
      <dgm:prSet/>
      <dgm:spPr/>
      <dgm:t>
        <a:bodyPr/>
        <a:lstStyle/>
        <a:p>
          <a:endParaRPr lang="en-IN"/>
        </a:p>
      </dgm:t>
    </dgm:pt>
    <dgm:pt modelId="{55A7717F-0E87-4F54-B7FD-0B2B4D3FCCC9}">
      <dgm:prSet phldrT="[Text]" custT="1"/>
      <dgm:spPr/>
      <dgm:t>
        <a:bodyPr/>
        <a:lstStyle/>
        <a:p>
          <a:r>
            <a:rPr lang="en-IN" sz="1600" b="1" dirty="0"/>
            <a:t>Spark SQL queries</a:t>
          </a:r>
        </a:p>
      </dgm:t>
    </dgm:pt>
    <dgm:pt modelId="{D132C64D-EC4A-4770-9B30-52402E6DBBD1}" type="parTrans" cxnId="{47602B92-C7A8-44D5-8F01-7D37C77D22F0}">
      <dgm:prSet/>
      <dgm:spPr/>
      <dgm:t>
        <a:bodyPr/>
        <a:lstStyle/>
        <a:p>
          <a:endParaRPr lang="en-IN"/>
        </a:p>
      </dgm:t>
    </dgm:pt>
    <dgm:pt modelId="{17B0118A-79D7-44C8-8329-64AC4BD71E73}" type="sibTrans" cxnId="{47602B92-C7A8-44D5-8F01-7D37C77D22F0}">
      <dgm:prSet/>
      <dgm:spPr/>
      <dgm:t>
        <a:bodyPr/>
        <a:lstStyle/>
        <a:p>
          <a:endParaRPr lang="en-IN"/>
        </a:p>
      </dgm:t>
    </dgm:pt>
    <dgm:pt modelId="{519CA4FD-F24C-4247-85E9-D3B9EE0292B6}">
      <dgm:prSet phldrT="[Text]" custT="1"/>
      <dgm:spPr/>
      <dgm:t>
        <a:bodyPr/>
        <a:lstStyle/>
        <a:p>
          <a:r>
            <a:rPr lang="en-IN" sz="1600" b="1" dirty="0"/>
            <a:t>Hive</a:t>
          </a:r>
        </a:p>
        <a:p>
          <a:r>
            <a:rPr lang="en-IN" sz="1600" b="1" dirty="0"/>
            <a:t>Hadoop</a:t>
          </a:r>
        </a:p>
      </dgm:t>
    </dgm:pt>
    <dgm:pt modelId="{C79E8B62-43B6-486C-8A38-9DD8C6AEB76F}" type="parTrans" cxnId="{2529FA19-FC9A-40B3-A237-D02A146CA585}">
      <dgm:prSet/>
      <dgm:spPr/>
      <dgm:t>
        <a:bodyPr/>
        <a:lstStyle/>
        <a:p>
          <a:endParaRPr lang="en-IN"/>
        </a:p>
      </dgm:t>
    </dgm:pt>
    <dgm:pt modelId="{EB339E36-3B0F-44BE-8A24-C3114131671D}" type="sibTrans" cxnId="{2529FA19-FC9A-40B3-A237-D02A146CA585}">
      <dgm:prSet/>
      <dgm:spPr/>
      <dgm:t>
        <a:bodyPr/>
        <a:lstStyle/>
        <a:p>
          <a:endParaRPr lang="en-IN"/>
        </a:p>
      </dgm:t>
    </dgm:pt>
    <dgm:pt modelId="{3065924E-4D88-440C-985A-9F9735710C7E}">
      <dgm:prSet custT="1"/>
      <dgm:spPr/>
      <dgm:t>
        <a:bodyPr/>
        <a:lstStyle/>
        <a:p>
          <a:r>
            <a:rPr lang="en-IN" sz="1600" b="1" dirty="0" err="1"/>
            <a:t>MatplotLib</a:t>
          </a:r>
          <a:endParaRPr lang="en-IN" sz="1600" b="1" dirty="0"/>
        </a:p>
        <a:p>
          <a:r>
            <a:rPr lang="en-IN" sz="1600" b="1" dirty="0"/>
            <a:t>Seaborn</a:t>
          </a:r>
        </a:p>
      </dgm:t>
    </dgm:pt>
    <dgm:pt modelId="{896B02CF-DE3F-4769-8545-EC52F163E93A}" type="parTrans" cxnId="{C8A66940-7F09-48E6-9EE6-6AB821EB67B7}">
      <dgm:prSet/>
      <dgm:spPr/>
      <dgm:t>
        <a:bodyPr/>
        <a:lstStyle/>
        <a:p>
          <a:endParaRPr lang="en-IN"/>
        </a:p>
      </dgm:t>
    </dgm:pt>
    <dgm:pt modelId="{CC9F1C6A-FCA9-451C-A028-C14AF92C7715}" type="sibTrans" cxnId="{C8A66940-7F09-48E6-9EE6-6AB821EB67B7}">
      <dgm:prSet/>
      <dgm:spPr/>
      <dgm:t>
        <a:bodyPr/>
        <a:lstStyle/>
        <a:p>
          <a:endParaRPr lang="en-IN"/>
        </a:p>
      </dgm:t>
    </dgm:pt>
    <dgm:pt modelId="{C0570518-CCF9-4E66-ACB5-3F9C5ED19137}">
      <dgm:prSet/>
      <dgm:spPr/>
      <dgm:t>
        <a:bodyPr/>
        <a:lstStyle/>
        <a:p>
          <a:r>
            <a:rPr lang="en-IN" dirty="0"/>
            <a:t>Extracting data from</a:t>
          </a:r>
        </a:p>
      </dgm:t>
    </dgm:pt>
    <dgm:pt modelId="{7A914732-9734-4468-AFCF-ACCFEC3FBEDA}" type="parTrans" cxnId="{DAB45136-C45A-4FF6-9F1F-FF0EA21DB8B2}">
      <dgm:prSet/>
      <dgm:spPr/>
      <dgm:t>
        <a:bodyPr/>
        <a:lstStyle/>
        <a:p>
          <a:endParaRPr lang="en-IN"/>
        </a:p>
      </dgm:t>
    </dgm:pt>
    <dgm:pt modelId="{ED2F8870-46B7-412E-8E2C-1906D9F4D4A6}" type="sibTrans" cxnId="{DAB45136-C45A-4FF6-9F1F-FF0EA21DB8B2}">
      <dgm:prSet/>
      <dgm:spPr/>
      <dgm:t>
        <a:bodyPr/>
        <a:lstStyle/>
        <a:p>
          <a:endParaRPr lang="en-IN"/>
        </a:p>
      </dgm:t>
    </dgm:pt>
    <dgm:pt modelId="{2CB44D91-368C-4A36-A0E0-CEF2C67265CB}" type="pres">
      <dgm:prSet presAssocID="{115BFD79-9E2C-4209-8954-2DA83DECDDDF}" presName="Name0" presStyleCnt="0">
        <dgm:presLayoutVars>
          <dgm:dir/>
          <dgm:animLvl val="lvl"/>
          <dgm:resizeHandles val="exact"/>
        </dgm:presLayoutVars>
      </dgm:prSet>
      <dgm:spPr/>
    </dgm:pt>
    <dgm:pt modelId="{D3E529BB-85A6-49AC-8D6D-D056E9578478}" type="pres">
      <dgm:prSet presAssocID="{115BFD79-9E2C-4209-8954-2DA83DECDDDF}" presName="tSp" presStyleCnt="0"/>
      <dgm:spPr/>
    </dgm:pt>
    <dgm:pt modelId="{2B752877-30FC-4EDF-96A3-BFBAF158DE83}" type="pres">
      <dgm:prSet presAssocID="{115BFD79-9E2C-4209-8954-2DA83DECDDDF}" presName="bSp" presStyleCnt="0"/>
      <dgm:spPr/>
    </dgm:pt>
    <dgm:pt modelId="{6E4B7E30-E373-457A-AACE-995F351CDAC0}" type="pres">
      <dgm:prSet presAssocID="{115BFD79-9E2C-4209-8954-2DA83DECDDDF}" presName="process" presStyleCnt="0"/>
      <dgm:spPr/>
    </dgm:pt>
    <dgm:pt modelId="{5878E44A-FEC3-4DB7-8AD7-39D8EA03EF25}" type="pres">
      <dgm:prSet presAssocID="{C235DBFB-420B-4159-A597-3267AA08D405}" presName="composite1" presStyleCnt="0"/>
      <dgm:spPr/>
    </dgm:pt>
    <dgm:pt modelId="{7CC900F9-833D-476C-AC68-8BBD86AE4A13}" type="pres">
      <dgm:prSet presAssocID="{C235DBFB-420B-4159-A597-3267AA08D405}" presName="dummyNode1" presStyleLbl="node1" presStyleIdx="0" presStyleCnt="4"/>
      <dgm:spPr/>
    </dgm:pt>
    <dgm:pt modelId="{339232B7-ABB2-4FCE-8E24-3D8C89816F16}" type="pres">
      <dgm:prSet presAssocID="{C235DBFB-420B-4159-A597-3267AA08D405}" presName="childNode1" presStyleLbl="bgAcc1" presStyleIdx="0" presStyleCnt="4">
        <dgm:presLayoutVars>
          <dgm:bulletEnabled val="1"/>
        </dgm:presLayoutVars>
      </dgm:prSet>
      <dgm:spPr/>
    </dgm:pt>
    <dgm:pt modelId="{670CC027-E74E-4E14-A0F0-D94AAA42B22F}" type="pres">
      <dgm:prSet presAssocID="{C235DBFB-420B-4159-A597-3267AA08D405}" presName="childNode1tx" presStyleLbl="bgAcc1" presStyleIdx="0" presStyleCnt="4">
        <dgm:presLayoutVars>
          <dgm:bulletEnabled val="1"/>
        </dgm:presLayoutVars>
      </dgm:prSet>
      <dgm:spPr/>
    </dgm:pt>
    <dgm:pt modelId="{1F93423C-88B1-4C59-87D4-F618FA980D62}" type="pres">
      <dgm:prSet presAssocID="{C235DBFB-420B-4159-A597-3267AA08D405}" presName="parentNode1" presStyleLbl="node1" presStyleIdx="0" presStyleCnt="4" custLinFactNeighborX="-16196" custLinFactNeighborY="-29762">
        <dgm:presLayoutVars>
          <dgm:chMax val="1"/>
          <dgm:bulletEnabled val="1"/>
        </dgm:presLayoutVars>
      </dgm:prSet>
      <dgm:spPr/>
    </dgm:pt>
    <dgm:pt modelId="{D521975B-3EBB-43B1-A63E-EB7817237A35}" type="pres">
      <dgm:prSet presAssocID="{C235DBFB-420B-4159-A597-3267AA08D405}" presName="connSite1" presStyleCnt="0"/>
      <dgm:spPr/>
    </dgm:pt>
    <dgm:pt modelId="{CA446E5D-5F52-407C-B97B-ED7BA0B82435}" type="pres">
      <dgm:prSet presAssocID="{8C88FCC9-363C-4587-B61B-E1E8425EADC7}" presName="Name9" presStyleLbl="sibTrans2D1" presStyleIdx="0" presStyleCnt="3" custAng="20979575"/>
      <dgm:spPr/>
    </dgm:pt>
    <dgm:pt modelId="{006B8E51-EFA0-4805-89F0-2AAF8C1AA3F6}" type="pres">
      <dgm:prSet presAssocID="{55A7717F-0E87-4F54-B7FD-0B2B4D3FCCC9}" presName="composite2" presStyleCnt="0"/>
      <dgm:spPr/>
    </dgm:pt>
    <dgm:pt modelId="{71267157-E53A-4AC9-87BB-3002C12A8463}" type="pres">
      <dgm:prSet presAssocID="{55A7717F-0E87-4F54-B7FD-0B2B4D3FCCC9}" presName="dummyNode2" presStyleLbl="node1" presStyleIdx="0" presStyleCnt="4"/>
      <dgm:spPr/>
    </dgm:pt>
    <dgm:pt modelId="{ECF969C0-E85A-40AA-9CF0-1BED8059816C}" type="pres">
      <dgm:prSet presAssocID="{55A7717F-0E87-4F54-B7FD-0B2B4D3FCCC9}" presName="childNode2" presStyleLbl="bgAcc1" presStyleIdx="1" presStyleCnt="4">
        <dgm:presLayoutVars>
          <dgm:bulletEnabled val="1"/>
        </dgm:presLayoutVars>
      </dgm:prSet>
      <dgm:spPr/>
    </dgm:pt>
    <dgm:pt modelId="{2456029E-2C60-4F64-921C-E31C38BC634F}" type="pres">
      <dgm:prSet presAssocID="{55A7717F-0E87-4F54-B7FD-0B2B4D3FCCC9}" presName="childNode2tx" presStyleLbl="bgAcc1" presStyleIdx="1" presStyleCnt="4">
        <dgm:presLayoutVars>
          <dgm:bulletEnabled val="1"/>
        </dgm:presLayoutVars>
      </dgm:prSet>
      <dgm:spPr/>
    </dgm:pt>
    <dgm:pt modelId="{5635F360-5AE3-4813-BD01-BE735C87890B}" type="pres">
      <dgm:prSet presAssocID="{55A7717F-0E87-4F54-B7FD-0B2B4D3FCCC9}" presName="parentNode2" presStyleLbl="node1" presStyleIdx="1" presStyleCnt="4" custLinFactNeighborX="-20338" custLinFactNeighborY="82770">
        <dgm:presLayoutVars>
          <dgm:chMax val="0"/>
          <dgm:bulletEnabled val="1"/>
        </dgm:presLayoutVars>
      </dgm:prSet>
      <dgm:spPr/>
    </dgm:pt>
    <dgm:pt modelId="{6E8B88A5-84FE-4B31-9027-7792F6B6AAC7}" type="pres">
      <dgm:prSet presAssocID="{55A7717F-0E87-4F54-B7FD-0B2B4D3FCCC9}" presName="connSite2" presStyleCnt="0"/>
      <dgm:spPr/>
    </dgm:pt>
    <dgm:pt modelId="{E1F638E4-9ADA-47D7-8FFE-1A704B1774E2}" type="pres">
      <dgm:prSet presAssocID="{17B0118A-79D7-44C8-8329-64AC4BD71E73}" presName="Name18" presStyleLbl="sibTrans2D1" presStyleIdx="1" presStyleCnt="3" custAng="800069"/>
      <dgm:spPr/>
    </dgm:pt>
    <dgm:pt modelId="{556BD0A7-F4C0-4CAA-96A5-17B075676F30}" type="pres">
      <dgm:prSet presAssocID="{519CA4FD-F24C-4247-85E9-D3B9EE0292B6}" presName="composite1" presStyleCnt="0"/>
      <dgm:spPr/>
    </dgm:pt>
    <dgm:pt modelId="{CE9F32A6-C394-4656-9D12-00E9B7FFB410}" type="pres">
      <dgm:prSet presAssocID="{519CA4FD-F24C-4247-85E9-D3B9EE0292B6}" presName="dummyNode1" presStyleLbl="node1" presStyleIdx="1" presStyleCnt="4"/>
      <dgm:spPr/>
    </dgm:pt>
    <dgm:pt modelId="{F8B2AF14-50F4-4FE2-B0DA-D5B1DE09B912}" type="pres">
      <dgm:prSet presAssocID="{519CA4FD-F24C-4247-85E9-D3B9EE0292B6}" presName="childNode1" presStyleLbl="bgAcc1" presStyleIdx="2" presStyleCnt="4">
        <dgm:presLayoutVars>
          <dgm:bulletEnabled val="1"/>
        </dgm:presLayoutVars>
      </dgm:prSet>
      <dgm:spPr/>
    </dgm:pt>
    <dgm:pt modelId="{337B0D60-2F57-4DC6-ACD5-D9A40D33A027}" type="pres">
      <dgm:prSet presAssocID="{519CA4FD-F24C-4247-85E9-D3B9EE0292B6}" presName="childNode1tx" presStyleLbl="bgAcc1" presStyleIdx="2" presStyleCnt="4">
        <dgm:presLayoutVars>
          <dgm:bulletEnabled val="1"/>
        </dgm:presLayoutVars>
      </dgm:prSet>
      <dgm:spPr/>
    </dgm:pt>
    <dgm:pt modelId="{0EF78654-F117-4E98-B312-CA9E3E12426D}" type="pres">
      <dgm:prSet presAssocID="{519CA4FD-F24C-4247-85E9-D3B9EE0292B6}" presName="parentNode1" presStyleLbl="node1" presStyleIdx="2" presStyleCnt="4" custLinFactNeighborX="-14327" custLinFactNeighborY="-64083">
        <dgm:presLayoutVars>
          <dgm:chMax val="1"/>
          <dgm:bulletEnabled val="1"/>
        </dgm:presLayoutVars>
      </dgm:prSet>
      <dgm:spPr/>
    </dgm:pt>
    <dgm:pt modelId="{96F44239-4213-48AF-922D-9F97546040FE}" type="pres">
      <dgm:prSet presAssocID="{519CA4FD-F24C-4247-85E9-D3B9EE0292B6}" presName="connSite1" presStyleCnt="0"/>
      <dgm:spPr/>
    </dgm:pt>
    <dgm:pt modelId="{9A1474D6-27B0-45F8-B801-100861A4E080}" type="pres">
      <dgm:prSet presAssocID="{EB339E36-3B0F-44BE-8A24-C3114131671D}" presName="Name9" presStyleLbl="sibTrans2D1" presStyleIdx="2" presStyleCnt="3" custAng="20823287" custLinFactNeighborX="-2099" custLinFactNeighborY="573"/>
      <dgm:spPr/>
    </dgm:pt>
    <dgm:pt modelId="{DF4DC802-4DA3-407B-BDC2-1DAEE3E98E1F}" type="pres">
      <dgm:prSet presAssocID="{3065924E-4D88-440C-985A-9F9735710C7E}" presName="composite2" presStyleCnt="0"/>
      <dgm:spPr/>
    </dgm:pt>
    <dgm:pt modelId="{2DC6B72F-4EA1-4819-A2CE-54C371C635F0}" type="pres">
      <dgm:prSet presAssocID="{3065924E-4D88-440C-985A-9F9735710C7E}" presName="dummyNode2" presStyleLbl="node1" presStyleIdx="2" presStyleCnt="4"/>
      <dgm:spPr/>
    </dgm:pt>
    <dgm:pt modelId="{CF9201EB-171F-4467-BBC5-38357D877283}" type="pres">
      <dgm:prSet presAssocID="{3065924E-4D88-440C-985A-9F9735710C7E}" presName="childNode2" presStyleLbl="bgAcc1" presStyleIdx="3" presStyleCnt="4">
        <dgm:presLayoutVars>
          <dgm:bulletEnabled val="1"/>
        </dgm:presLayoutVars>
      </dgm:prSet>
      <dgm:spPr/>
    </dgm:pt>
    <dgm:pt modelId="{1FADE484-32F9-423C-A83C-79BF6F99B06C}" type="pres">
      <dgm:prSet presAssocID="{3065924E-4D88-440C-985A-9F9735710C7E}" presName="childNode2tx" presStyleLbl="bgAcc1" presStyleIdx="3" presStyleCnt="4">
        <dgm:presLayoutVars>
          <dgm:bulletEnabled val="1"/>
        </dgm:presLayoutVars>
      </dgm:prSet>
      <dgm:spPr/>
    </dgm:pt>
    <dgm:pt modelId="{59ACD7D6-C0CF-47A2-AEB9-B170CF8870D2}" type="pres">
      <dgm:prSet presAssocID="{3065924E-4D88-440C-985A-9F9735710C7E}" presName="parentNode2" presStyleLbl="node1" presStyleIdx="3" presStyleCnt="4" custLinFactNeighborX="-17442" custLinFactNeighborY="62657">
        <dgm:presLayoutVars>
          <dgm:chMax val="0"/>
          <dgm:bulletEnabled val="1"/>
        </dgm:presLayoutVars>
      </dgm:prSet>
      <dgm:spPr/>
    </dgm:pt>
    <dgm:pt modelId="{3E7F651F-97DD-41E3-A97E-16DCA0FF4C10}" type="pres">
      <dgm:prSet presAssocID="{3065924E-4D88-440C-985A-9F9735710C7E}" presName="connSite2" presStyleCnt="0"/>
      <dgm:spPr/>
    </dgm:pt>
  </dgm:ptLst>
  <dgm:cxnLst>
    <dgm:cxn modelId="{58DEAC17-EA80-4F49-BAFA-08CBF7AC2811}" type="presOf" srcId="{55A7717F-0E87-4F54-B7FD-0B2B4D3FCCC9}" destId="{5635F360-5AE3-4813-BD01-BE735C87890B}" srcOrd="0" destOrd="0" presId="urn:microsoft.com/office/officeart/2005/8/layout/hProcess4"/>
    <dgm:cxn modelId="{2529FA19-FC9A-40B3-A237-D02A146CA585}" srcId="{115BFD79-9E2C-4209-8954-2DA83DECDDDF}" destId="{519CA4FD-F24C-4247-85E9-D3B9EE0292B6}" srcOrd="2" destOrd="0" parTransId="{C79E8B62-43B6-486C-8A38-9DD8C6AEB76F}" sibTransId="{EB339E36-3B0F-44BE-8A24-C3114131671D}"/>
    <dgm:cxn modelId="{DAB45136-C45A-4FF6-9F1F-FF0EA21DB8B2}" srcId="{C235DBFB-420B-4159-A597-3267AA08D405}" destId="{C0570518-CCF9-4E66-ACB5-3F9C5ED19137}" srcOrd="0" destOrd="0" parTransId="{7A914732-9734-4468-AFCF-ACCFEC3FBEDA}" sibTransId="{ED2F8870-46B7-412E-8E2C-1906D9F4D4A6}"/>
    <dgm:cxn modelId="{1CD7543D-3382-4370-BD70-E2435B3EFF4D}" srcId="{115BFD79-9E2C-4209-8954-2DA83DECDDDF}" destId="{C235DBFB-420B-4159-A597-3267AA08D405}" srcOrd="0" destOrd="0" parTransId="{448C1407-250C-4E20-A941-DBAD95CE6B3D}" sibTransId="{8C88FCC9-363C-4587-B61B-E1E8425EADC7}"/>
    <dgm:cxn modelId="{A8527D3D-DCA3-436D-B60D-913A6065BC29}" type="presOf" srcId="{C0570518-CCF9-4E66-ACB5-3F9C5ED19137}" destId="{670CC027-E74E-4E14-A0F0-D94AAA42B22F}" srcOrd="1" destOrd="0" presId="urn:microsoft.com/office/officeart/2005/8/layout/hProcess4"/>
    <dgm:cxn modelId="{C8A66940-7F09-48E6-9EE6-6AB821EB67B7}" srcId="{115BFD79-9E2C-4209-8954-2DA83DECDDDF}" destId="{3065924E-4D88-440C-985A-9F9735710C7E}" srcOrd="3" destOrd="0" parTransId="{896B02CF-DE3F-4769-8545-EC52F163E93A}" sibTransId="{CC9F1C6A-FCA9-451C-A028-C14AF92C7715}"/>
    <dgm:cxn modelId="{493B7444-F910-436B-9A91-95D26FA55E94}" type="presOf" srcId="{3065924E-4D88-440C-985A-9F9735710C7E}" destId="{59ACD7D6-C0CF-47A2-AEB9-B170CF8870D2}" srcOrd="0" destOrd="0" presId="urn:microsoft.com/office/officeart/2005/8/layout/hProcess4"/>
    <dgm:cxn modelId="{F1CDC36A-CDF3-41BD-B4EF-FD7B4E4948FE}" type="presOf" srcId="{EB339E36-3B0F-44BE-8A24-C3114131671D}" destId="{9A1474D6-27B0-45F8-B801-100861A4E080}" srcOrd="0" destOrd="0" presId="urn:microsoft.com/office/officeart/2005/8/layout/hProcess4"/>
    <dgm:cxn modelId="{33B88851-4788-4A3D-98AD-5D2541DF7787}" type="presOf" srcId="{115BFD79-9E2C-4209-8954-2DA83DECDDDF}" destId="{2CB44D91-368C-4A36-A0E0-CEF2C67265CB}" srcOrd="0" destOrd="0" presId="urn:microsoft.com/office/officeart/2005/8/layout/hProcess4"/>
    <dgm:cxn modelId="{A0DD1477-A767-4F85-BE82-407DC3010CDD}" type="presOf" srcId="{8C88FCC9-363C-4587-B61B-E1E8425EADC7}" destId="{CA446E5D-5F52-407C-B97B-ED7BA0B82435}" srcOrd="0" destOrd="0" presId="urn:microsoft.com/office/officeart/2005/8/layout/hProcess4"/>
    <dgm:cxn modelId="{D74A247E-D11A-451E-A30E-BD777E13B8AC}" type="presOf" srcId="{17B0118A-79D7-44C8-8329-64AC4BD71E73}" destId="{E1F638E4-9ADA-47D7-8FFE-1A704B1774E2}" srcOrd="0" destOrd="0" presId="urn:microsoft.com/office/officeart/2005/8/layout/hProcess4"/>
    <dgm:cxn modelId="{47602B92-C7A8-44D5-8F01-7D37C77D22F0}" srcId="{115BFD79-9E2C-4209-8954-2DA83DECDDDF}" destId="{55A7717F-0E87-4F54-B7FD-0B2B4D3FCCC9}" srcOrd="1" destOrd="0" parTransId="{D132C64D-EC4A-4770-9B30-52402E6DBBD1}" sibTransId="{17B0118A-79D7-44C8-8329-64AC4BD71E73}"/>
    <dgm:cxn modelId="{C9D2A098-5ED2-4EB2-BC4B-32A197ABBC5A}" type="presOf" srcId="{519CA4FD-F24C-4247-85E9-D3B9EE0292B6}" destId="{0EF78654-F117-4E98-B312-CA9E3E12426D}" srcOrd="0" destOrd="0" presId="urn:microsoft.com/office/officeart/2005/8/layout/hProcess4"/>
    <dgm:cxn modelId="{583C6CDF-1E32-4D9F-891C-8D9B75252E12}" type="presOf" srcId="{C0570518-CCF9-4E66-ACB5-3F9C5ED19137}" destId="{339232B7-ABB2-4FCE-8E24-3D8C89816F16}" srcOrd="0" destOrd="0" presId="urn:microsoft.com/office/officeart/2005/8/layout/hProcess4"/>
    <dgm:cxn modelId="{0848B1F1-5FFB-4631-957A-B925078356E3}" type="presOf" srcId="{C235DBFB-420B-4159-A597-3267AA08D405}" destId="{1F93423C-88B1-4C59-87D4-F618FA980D62}" srcOrd="0" destOrd="0" presId="urn:microsoft.com/office/officeart/2005/8/layout/hProcess4"/>
    <dgm:cxn modelId="{6C866DC7-5206-4CAA-920F-364F9179A115}" type="presParOf" srcId="{2CB44D91-368C-4A36-A0E0-CEF2C67265CB}" destId="{D3E529BB-85A6-49AC-8D6D-D056E9578478}" srcOrd="0" destOrd="0" presId="urn:microsoft.com/office/officeart/2005/8/layout/hProcess4"/>
    <dgm:cxn modelId="{060F391B-A2EF-4D79-AC43-9689CFDCB71A}" type="presParOf" srcId="{2CB44D91-368C-4A36-A0E0-CEF2C67265CB}" destId="{2B752877-30FC-4EDF-96A3-BFBAF158DE83}" srcOrd="1" destOrd="0" presId="urn:microsoft.com/office/officeart/2005/8/layout/hProcess4"/>
    <dgm:cxn modelId="{C1E05FA9-AC29-4FEB-9247-E3E4A7AE0604}" type="presParOf" srcId="{2CB44D91-368C-4A36-A0E0-CEF2C67265CB}" destId="{6E4B7E30-E373-457A-AACE-995F351CDAC0}" srcOrd="2" destOrd="0" presId="urn:microsoft.com/office/officeart/2005/8/layout/hProcess4"/>
    <dgm:cxn modelId="{D493D85A-C941-496D-AD59-EB14E7BB2792}" type="presParOf" srcId="{6E4B7E30-E373-457A-AACE-995F351CDAC0}" destId="{5878E44A-FEC3-4DB7-8AD7-39D8EA03EF25}" srcOrd="0" destOrd="0" presId="urn:microsoft.com/office/officeart/2005/8/layout/hProcess4"/>
    <dgm:cxn modelId="{80FD603F-8091-4F29-8E77-E7473AEB68D1}" type="presParOf" srcId="{5878E44A-FEC3-4DB7-8AD7-39D8EA03EF25}" destId="{7CC900F9-833D-476C-AC68-8BBD86AE4A13}" srcOrd="0" destOrd="0" presId="urn:microsoft.com/office/officeart/2005/8/layout/hProcess4"/>
    <dgm:cxn modelId="{6DDF8C24-A317-432B-A7F1-C16CFBB3387D}" type="presParOf" srcId="{5878E44A-FEC3-4DB7-8AD7-39D8EA03EF25}" destId="{339232B7-ABB2-4FCE-8E24-3D8C89816F16}" srcOrd="1" destOrd="0" presId="urn:microsoft.com/office/officeart/2005/8/layout/hProcess4"/>
    <dgm:cxn modelId="{95CA46D1-CE50-45B5-94C8-F5CD619902AB}" type="presParOf" srcId="{5878E44A-FEC3-4DB7-8AD7-39D8EA03EF25}" destId="{670CC027-E74E-4E14-A0F0-D94AAA42B22F}" srcOrd="2" destOrd="0" presId="urn:microsoft.com/office/officeart/2005/8/layout/hProcess4"/>
    <dgm:cxn modelId="{69F73032-93AA-45A2-9D6F-4C32F91B5E36}" type="presParOf" srcId="{5878E44A-FEC3-4DB7-8AD7-39D8EA03EF25}" destId="{1F93423C-88B1-4C59-87D4-F618FA980D62}" srcOrd="3" destOrd="0" presId="urn:microsoft.com/office/officeart/2005/8/layout/hProcess4"/>
    <dgm:cxn modelId="{BD5DFD5B-EAEE-4A5D-8EF5-05352DA3023F}" type="presParOf" srcId="{5878E44A-FEC3-4DB7-8AD7-39D8EA03EF25}" destId="{D521975B-3EBB-43B1-A63E-EB7817237A35}" srcOrd="4" destOrd="0" presId="urn:microsoft.com/office/officeart/2005/8/layout/hProcess4"/>
    <dgm:cxn modelId="{C9681492-55FD-46FB-A8C2-8DB39B1EA3E1}" type="presParOf" srcId="{6E4B7E30-E373-457A-AACE-995F351CDAC0}" destId="{CA446E5D-5F52-407C-B97B-ED7BA0B82435}" srcOrd="1" destOrd="0" presId="urn:microsoft.com/office/officeart/2005/8/layout/hProcess4"/>
    <dgm:cxn modelId="{D822EAA0-7FE7-4B4B-819B-9EDB19B4BC90}" type="presParOf" srcId="{6E4B7E30-E373-457A-AACE-995F351CDAC0}" destId="{006B8E51-EFA0-4805-89F0-2AAF8C1AA3F6}" srcOrd="2" destOrd="0" presId="urn:microsoft.com/office/officeart/2005/8/layout/hProcess4"/>
    <dgm:cxn modelId="{FCD78108-1C9C-4F85-A906-5C84EF07803B}" type="presParOf" srcId="{006B8E51-EFA0-4805-89F0-2AAF8C1AA3F6}" destId="{71267157-E53A-4AC9-87BB-3002C12A8463}" srcOrd="0" destOrd="0" presId="urn:microsoft.com/office/officeart/2005/8/layout/hProcess4"/>
    <dgm:cxn modelId="{FB408FCB-C132-49EF-BE8C-3EA5F2C83363}" type="presParOf" srcId="{006B8E51-EFA0-4805-89F0-2AAF8C1AA3F6}" destId="{ECF969C0-E85A-40AA-9CF0-1BED8059816C}" srcOrd="1" destOrd="0" presId="urn:microsoft.com/office/officeart/2005/8/layout/hProcess4"/>
    <dgm:cxn modelId="{2F9C412A-AAEB-4BCB-87A8-CF0C0F51F332}" type="presParOf" srcId="{006B8E51-EFA0-4805-89F0-2AAF8C1AA3F6}" destId="{2456029E-2C60-4F64-921C-E31C38BC634F}" srcOrd="2" destOrd="0" presId="urn:microsoft.com/office/officeart/2005/8/layout/hProcess4"/>
    <dgm:cxn modelId="{A53B45DA-CE13-4713-B1F6-4127916700BA}" type="presParOf" srcId="{006B8E51-EFA0-4805-89F0-2AAF8C1AA3F6}" destId="{5635F360-5AE3-4813-BD01-BE735C87890B}" srcOrd="3" destOrd="0" presId="urn:microsoft.com/office/officeart/2005/8/layout/hProcess4"/>
    <dgm:cxn modelId="{8AC24F87-0F69-4D97-A3B6-E6F1A6C4F00D}" type="presParOf" srcId="{006B8E51-EFA0-4805-89F0-2AAF8C1AA3F6}" destId="{6E8B88A5-84FE-4B31-9027-7792F6B6AAC7}" srcOrd="4" destOrd="0" presId="urn:microsoft.com/office/officeart/2005/8/layout/hProcess4"/>
    <dgm:cxn modelId="{625DA76E-B00C-4E9A-86D7-6A793D36CCF9}" type="presParOf" srcId="{6E4B7E30-E373-457A-AACE-995F351CDAC0}" destId="{E1F638E4-9ADA-47D7-8FFE-1A704B1774E2}" srcOrd="3" destOrd="0" presId="urn:microsoft.com/office/officeart/2005/8/layout/hProcess4"/>
    <dgm:cxn modelId="{3C8235C9-E1BC-4996-B958-85E6566603A5}" type="presParOf" srcId="{6E4B7E30-E373-457A-AACE-995F351CDAC0}" destId="{556BD0A7-F4C0-4CAA-96A5-17B075676F30}" srcOrd="4" destOrd="0" presId="urn:microsoft.com/office/officeart/2005/8/layout/hProcess4"/>
    <dgm:cxn modelId="{624FE294-A7E9-413A-9938-C24675C2BADE}" type="presParOf" srcId="{556BD0A7-F4C0-4CAA-96A5-17B075676F30}" destId="{CE9F32A6-C394-4656-9D12-00E9B7FFB410}" srcOrd="0" destOrd="0" presId="urn:microsoft.com/office/officeart/2005/8/layout/hProcess4"/>
    <dgm:cxn modelId="{8CFEE7FE-4021-470B-80B3-102F2D1FC869}" type="presParOf" srcId="{556BD0A7-F4C0-4CAA-96A5-17B075676F30}" destId="{F8B2AF14-50F4-4FE2-B0DA-D5B1DE09B912}" srcOrd="1" destOrd="0" presId="urn:microsoft.com/office/officeart/2005/8/layout/hProcess4"/>
    <dgm:cxn modelId="{DAD41C78-3EE9-4A03-A09F-CDFE25096B13}" type="presParOf" srcId="{556BD0A7-F4C0-4CAA-96A5-17B075676F30}" destId="{337B0D60-2F57-4DC6-ACD5-D9A40D33A027}" srcOrd="2" destOrd="0" presId="urn:microsoft.com/office/officeart/2005/8/layout/hProcess4"/>
    <dgm:cxn modelId="{C1AE2B71-D6EA-47DE-82C5-52674EF0DA01}" type="presParOf" srcId="{556BD0A7-F4C0-4CAA-96A5-17B075676F30}" destId="{0EF78654-F117-4E98-B312-CA9E3E12426D}" srcOrd="3" destOrd="0" presId="urn:microsoft.com/office/officeart/2005/8/layout/hProcess4"/>
    <dgm:cxn modelId="{C288876A-641D-48CC-847E-B4C608905FC2}" type="presParOf" srcId="{556BD0A7-F4C0-4CAA-96A5-17B075676F30}" destId="{96F44239-4213-48AF-922D-9F97546040FE}" srcOrd="4" destOrd="0" presId="urn:microsoft.com/office/officeart/2005/8/layout/hProcess4"/>
    <dgm:cxn modelId="{95DE888E-2E99-4485-AA6D-D0710834EA32}" type="presParOf" srcId="{6E4B7E30-E373-457A-AACE-995F351CDAC0}" destId="{9A1474D6-27B0-45F8-B801-100861A4E080}" srcOrd="5" destOrd="0" presId="urn:microsoft.com/office/officeart/2005/8/layout/hProcess4"/>
    <dgm:cxn modelId="{59529743-4444-4CF7-9621-74201DEE1974}" type="presParOf" srcId="{6E4B7E30-E373-457A-AACE-995F351CDAC0}" destId="{DF4DC802-4DA3-407B-BDC2-1DAEE3E98E1F}" srcOrd="6" destOrd="0" presId="urn:microsoft.com/office/officeart/2005/8/layout/hProcess4"/>
    <dgm:cxn modelId="{050BAA81-0CE9-4985-82EC-E632E0877244}" type="presParOf" srcId="{DF4DC802-4DA3-407B-BDC2-1DAEE3E98E1F}" destId="{2DC6B72F-4EA1-4819-A2CE-54C371C635F0}" srcOrd="0" destOrd="0" presId="urn:microsoft.com/office/officeart/2005/8/layout/hProcess4"/>
    <dgm:cxn modelId="{AC56D654-03AD-4DA0-B5BB-F39539EFE3FD}" type="presParOf" srcId="{DF4DC802-4DA3-407B-BDC2-1DAEE3E98E1F}" destId="{CF9201EB-171F-4467-BBC5-38357D877283}" srcOrd="1" destOrd="0" presId="urn:microsoft.com/office/officeart/2005/8/layout/hProcess4"/>
    <dgm:cxn modelId="{05C313DF-E5C7-4D31-B0E7-C5BDF5F1093A}" type="presParOf" srcId="{DF4DC802-4DA3-407B-BDC2-1DAEE3E98E1F}" destId="{1FADE484-32F9-423C-A83C-79BF6F99B06C}" srcOrd="2" destOrd="0" presId="urn:microsoft.com/office/officeart/2005/8/layout/hProcess4"/>
    <dgm:cxn modelId="{C569F00E-EB85-4006-8DE2-C6851EF90E1A}" type="presParOf" srcId="{DF4DC802-4DA3-407B-BDC2-1DAEE3E98E1F}" destId="{59ACD7D6-C0CF-47A2-AEB9-B170CF8870D2}" srcOrd="3" destOrd="0" presId="urn:microsoft.com/office/officeart/2005/8/layout/hProcess4"/>
    <dgm:cxn modelId="{D45A688E-93BA-4F6E-BD6A-A2A64B8D6004}" type="presParOf" srcId="{DF4DC802-4DA3-407B-BDC2-1DAEE3E98E1F}" destId="{3E7F651F-97DD-41E3-A97E-16DCA0FF4C1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02CC8-A24F-4957-B832-10B52C7253DE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F92C2-FFBE-47D4-8B14-99DEF68E6BB5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As the workforce is globally getting impacted by COVID-19, government should have the track of the people getting unemployed.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675"/>
        <a:ext cx="6900512" cy="1106957"/>
      </dsp:txXfrm>
    </dsp:sp>
    <dsp:sp modelId="{442C263F-5B87-4F28-9178-B92E07B4219D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D65C3-95CD-4E5E-996A-6723AA3BD2A8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How is the economy of the country getting impacted?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1107633"/>
        <a:ext cx="6900512" cy="1106957"/>
      </dsp:txXfrm>
    </dsp:sp>
    <dsp:sp modelId="{1979BED2-B82C-4FB7-B8AF-30B3E2861F64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2585-5202-4157-9CBE-DF109E5D4BB0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How the situation should be tackled?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2214591"/>
        <a:ext cx="6900512" cy="1106957"/>
      </dsp:txXfrm>
    </dsp:sp>
    <dsp:sp modelId="{C287FC72-68DC-44EA-9BAC-334B740F52A7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15E40-7510-4B8F-8C32-23FE13008E6C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Big data supports the analysis of abundant amounts of data with great efficiency.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3321549"/>
        <a:ext cx="6900512" cy="1106957"/>
      </dsp:txXfrm>
    </dsp:sp>
    <dsp:sp modelId="{3CF0DD6F-9BC7-425C-A721-218EDE48D119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3D7AA-34AE-4303-8163-DE2740F13775}">
      <dsp:nvSpPr>
        <dsp:cNvPr id="0" name=""/>
        <dsp:cNvSpPr/>
      </dsp:nvSpPr>
      <dsp:spPr>
        <a:xfrm>
          <a:off x="0" y="442918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This analysis can help the workforce to make their decision in an informed manner.</a:t>
          </a: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0" y="4429183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232B7-ABB2-4FCE-8E24-3D8C89816F16}">
      <dsp:nvSpPr>
        <dsp:cNvPr id="0" name=""/>
        <dsp:cNvSpPr/>
      </dsp:nvSpPr>
      <dsp:spPr>
        <a:xfrm>
          <a:off x="216" y="1084249"/>
          <a:ext cx="1515068" cy="124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Extracting data from</a:t>
          </a:r>
        </a:p>
      </dsp:txBody>
      <dsp:txXfrm>
        <a:off x="28973" y="1113006"/>
        <a:ext cx="1457554" cy="924325"/>
      </dsp:txXfrm>
    </dsp:sp>
    <dsp:sp modelId="{CA446E5D-5F52-407C-B97B-ED7BA0B82435}">
      <dsp:nvSpPr>
        <dsp:cNvPr id="0" name=""/>
        <dsp:cNvSpPr/>
      </dsp:nvSpPr>
      <dsp:spPr>
        <a:xfrm rot="20979575">
          <a:off x="648236" y="1075626"/>
          <a:ext cx="1981953" cy="1981953"/>
        </a:xfrm>
        <a:prstGeom prst="leftCircularArrow">
          <a:avLst>
            <a:gd name="adj1" fmla="val 2997"/>
            <a:gd name="adj2" fmla="val 367478"/>
            <a:gd name="adj3" fmla="val 2483562"/>
            <a:gd name="adj4" fmla="val 9365062"/>
            <a:gd name="adj5" fmla="val 349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93423C-88B1-4C59-87D4-F618FA980D62}">
      <dsp:nvSpPr>
        <dsp:cNvPr id="0" name=""/>
        <dsp:cNvSpPr/>
      </dsp:nvSpPr>
      <dsp:spPr>
        <a:xfrm>
          <a:off x="118782" y="1906699"/>
          <a:ext cx="1346727" cy="535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Twitter</a:t>
          </a:r>
        </a:p>
      </dsp:txBody>
      <dsp:txXfrm>
        <a:off x="134468" y="1922385"/>
        <a:ext cx="1315355" cy="504177"/>
      </dsp:txXfrm>
    </dsp:sp>
    <dsp:sp modelId="{ECF969C0-E85A-40AA-9CF0-1BED8059816C}">
      <dsp:nvSpPr>
        <dsp:cNvPr id="0" name=""/>
        <dsp:cNvSpPr/>
      </dsp:nvSpPr>
      <dsp:spPr>
        <a:xfrm>
          <a:off x="1966495" y="1084249"/>
          <a:ext cx="1515068" cy="124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81937"/>
              <a:satOff val="3489"/>
              <a:lumOff val="-71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F638E4-9ADA-47D7-8FFE-1A704B1774E2}">
      <dsp:nvSpPr>
        <dsp:cNvPr id="0" name=""/>
        <dsp:cNvSpPr/>
      </dsp:nvSpPr>
      <dsp:spPr>
        <a:xfrm rot="800069">
          <a:off x="2596609" y="411320"/>
          <a:ext cx="2291539" cy="2291539"/>
        </a:xfrm>
        <a:prstGeom prst="circularArrow">
          <a:avLst>
            <a:gd name="adj1" fmla="val 2592"/>
            <a:gd name="adj2" fmla="val 314838"/>
            <a:gd name="adj3" fmla="val 18691703"/>
            <a:gd name="adj4" fmla="val 11757562"/>
            <a:gd name="adj5" fmla="val 3024"/>
          </a:avLst>
        </a:prstGeom>
        <a:gradFill rotWithShape="0">
          <a:gsLst>
            <a:gs pos="0">
              <a:schemeClr val="accent3">
                <a:hueOff val="-422906"/>
                <a:satOff val="5233"/>
                <a:lumOff val="-10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422906"/>
                <a:satOff val="5233"/>
                <a:lumOff val="-10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422906"/>
                <a:satOff val="5233"/>
                <a:lumOff val="-10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35F360-5AE3-4813-BD01-BE735C87890B}">
      <dsp:nvSpPr>
        <dsp:cNvPr id="0" name=""/>
        <dsp:cNvSpPr/>
      </dsp:nvSpPr>
      <dsp:spPr>
        <a:xfrm>
          <a:off x="2029279" y="1259749"/>
          <a:ext cx="1346727" cy="535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281937"/>
                <a:satOff val="3489"/>
                <a:lumOff val="-7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81937"/>
                <a:satOff val="3489"/>
                <a:lumOff val="-7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81937"/>
                <a:satOff val="3489"/>
                <a:lumOff val="-7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Spark SQL queries</a:t>
          </a:r>
        </a:p>
      </dsp:txBody>
      <dsp:txXfrm>
        <a:off x="2044965" y="1275435"/>
        <a:ext cx="1315355" cy="504177"/>
      </dsp:txXfrm>
    </dsp:sp>
    <dsp:sp modelId="{F8B2AF14-50F4-4FE2-B0DA-D5B1DE09B912}">
      <dsp:nvSpPr>
        <dsp:cNvPr id="0" name=""/>
        <dsp:cNvSpPr/>
      </dsp:nvSpPr>
      <dsp:spPr>
        <a:xfrm>
          <a:off x="3932773" y="1084249"/>
          <a:ext cx="1515068" cy="124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63875"/>
              <a:satOff val="6977"/>
              <a:lumOff val="-14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1474D6-27B0-45F8-B801-100861A4E080}">
      <dsp:nvSpPr>
        <dsp:cNvPr id="0" name=""/>
        <dsp:cNvSpPr/>
      </dsp:nvSpPr>
      <dsp:spPr>
        <a:xfrm rot="20823287">
          <a:off x="4601687" y="1000063"/>
          <a:ext cx="1986331" cy="1986331"/>
        </a:xfrm>
        <a:prstGeom prst="leftCircularArrow">
          <a:avLst>
            <a:gd name="adj1" fmla="val 2991"/>
            <a:gd name="adj2" fmla="val 366611"/>
            <a:gd name="adj3" fmla="val 2878123"/>
            <a:gd name="adj4" fmla="val 9760490"/>
            <a:gd name="adj5" fmla="val 3489"/>
          </a:avLst>
        </a:prstGeom>
        <a:gradFill rotWithShape="0">
          <a:gsLst>
            <a:gs pos="0">
              <a:schemeClr val="accent3">
                <a:hueOff val="-845812"/>
                <a:satOff val="10466"/>
                <a:lumOff val="-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845812"/>
                <a:satOff val="10466"/>
                <a:lumOff val="-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845812"/>
                <a:satOff val="10466"/>
                <a:lumOff val="-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78654-F117-4E98-B312-CA9E3E12426D}">
      <dsp:nvSpPr>
        <dsp:cNvPr id="0" name=""/>
        <dsp:cNvSpPr/>
      </dsp:nvSpPr>
      <dsp:spPr>
        <a:xfrm>
          <a:off x="4076509" y="1722893"/>
          <a:ext cx="1346727" cy="535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563875"/>
                <a:satOff val="6977"/>
                <a:lumOff val="-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63875"/>
                <a:satOff val="6977"/>
                <a:lumOff val="-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63875"/>
                <a:satOff val="6977"/>
                <a:lumOff val="-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Hive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Hadoop</a:t>
          </a:r>
        </a:p>
      </dsp:txBody>
      <dsp:txXfrm>
        <a:off x="4092195" y="1738579"/>
        <a:ext cx="1315355" cy="504177"/>
      </dsp:txXfrm>
    </dsp:sp>
    <dsp:sp modelId="{CF9201EB-171F-4467-BBC5-38357D877283}">
      <dsp:nvSpPr>
        <dsp:cNvPr id="0" name=""/>
        <dsp:cNvSpPr/>
      </dsp:nvSpPr>
      <dsp:spPr>
        <a:xfrm>
          <a:off x="5899052" y="1084249"/>
          <a:ext cx="1515068" cy="124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845812"/>
              <a:satOff val="10466"/>
              <a:lumOff val="-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ACD7D6-C0CF-47A2-AEB9-B170CF8870D2}">
      <dsp:nvSpPr>
        <dsp:cNvPr id="0" name=""/>
        <dsp:cNvSpPr/>
      </dsp:nvSpPr>
      <dsp:spPr>
        <a:xfrm>
          <a:off x="6000837" y="1152034"/>
          <a:ext cx="1346727" cy="535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845812"/>
                <a:satOff val="10466"/>
                <a:lumOff val="-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845812"/>
                <a:satOff val="10466"/>
                <a:lumOff val="-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845812"/>
                <a:satOff val="10466"/>
                <a:lumOff val="-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 err="1"/>
            <a:t>MatplotLib</a:t>
          </a:r>
          <a:endParaRPr lang="en-I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Seaborn</a:t>
          </a:r>
        </a:p>
      </dsp:txBody>
      <dsp:txXfrm>
        <a:off x="6016523" y="1167720"/>
        <a:ext cx="1315355" cy="504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5/10/2021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iSaiGundumogula/UMKC-BDP-Final-Project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aniSaiGundumogula/UMKC-BDP-Final-Project/wiki/Final-Project-Repor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COVID-19 Impact on Jobs in different sectors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6254" y="5075853"/>
            <a:ext cx="4986338" cy="1984339"/>
          </a:xfrm>
        </p:spPr>
        <p:txBody>
          <a:bodyPr>
            <a:normAutofit/>
          </a:bodyPr>
          <a:lstStyle/>
          <a:p>
            <a:pPr algn="r"/>
            <a:r>
              <a:rPr lang="en-US" sz="1600" b="1" dirty="0"/>
              <a:t>Group 3: Team Members</a:t>
            </a:r>
          </a:p>
          <a:p>
            <a:pPr algn="r"/>
            <a:r>
              <a:rPr lang="en-US" sz="1600" b="1" dirty="0"/>
              <a:t>Chaturvedi Devna</a:t>
            </a:r>
          </a:p>
          <a:p>
            <a:pPr algn="r"/>
            <a:r>
              <a:rPr lang="en-US" sz="1600" b="1" dirty="0" err="1"/>
              <a:t>Muppalla</a:t>
            </a:r>
            <a:r>
              <a:rPr lang="en-US" sz="1600" b="1" dirty="0"/>
              <a:t> </a:t>
            </a:r>
            <a:r>
              <a:rPr lang="en-US" sz="1600" b="1" dirty="0" err="1"/>
              <a:t>Gireesh</a:t>
            </a:r>
            <a:r>
              <a:rPr lang="en-US" sz="1600" b="1" dirty="0"/>
              <a:t> Kumar</a:t>
            </a:r>
          </a:p>
          <a:p>
            <a:pPr algn="r"/>
            <a:r>
              <a:rPr lang="en-US" sz="1600" b="1" dirty="0" err="1"/>
              <a:t>Yarava</a:t>
            </a:r>
            <a:r>
              <a:rPr lang="en-US" sz="1600" b="1" dirty="0"/>
              <a:t> </a:t>
            </a:r>
            <a:r>
              <a:rPr lang="en-US" sz="1600" b="1" dirty="0" err="1"/>
              <a:t>Yugandhar</a:t>
            </a:r>
            <a:endParaRPr lang="en-US" sz="1600" b="1" dirty="0"/>
          </a:p>
          <a:p>
            <a:pPr algn="r"/>
            <a:r>
              <a:rPr lang="en-US" sz="1600" b="1" dirty="0" err="1"/>
              <a:t>Gundumogula</a:t>
            </a:r>
            <a:r>
              <a:rPr lang="en-US" sz="1600" b="1" dirty="0"/>
              <a:t> Mani Sai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F44C-64BC-4C2D-8E0A-5F55C57F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9ECD-B9FA-446A-BD72-5A07FB41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data we are collecting focuses on job losses and unemployment. The social media platform we have selected for data extraction is Twitter. </a:t>
            </a:r>
          </a:p>
          <a:p>
            <a:endParaRPr lang="en-US" sz="1600" dirty="0"/>
          </a:p>
          <a:p>
            <a:r>
              <a:rPr lang="en-US" sz="1600" dirty="0"/>
              <a:t>We are collecting Twitter data using Twitter batch API using Twitter developer account credentials. All tweets are in CSV format. </a:t>
            </a:r>
          </a:p>
          <a:p>
            <a:endParaRPr lang="en-US" sz="1600" dirty="0"/>
          </a:p>
          <a:p>
            <a:r>
              <a:rPr lang="en-US" sz="1600" dirty="0"/>
              <a:t>The collected data has an array of information about a tweet like Datetime, Tweet Id, Text, Username, Language, conversation Id, retweet Count, quoted Tweet, like Count, retweeted Tweet. </a:t>
            </a:r>
          </a:p>
          <a:p>
            <a:endParaRPr lang="en-US" sz="1600" dirty="0"/>
          </a:p>
          <a:p>
            <a:r>
              <a:rPr lang="en-US" sz="1600" dirty="0"/>
              <a:t>The hashtags used to scrape the data are Covid-19, </a:t>
            </a:r>
            <a:r>
              <a:rPr lang="en-US" sz="1600" dirty="0" err="1"/>
              <a:t>CovidatWork</a:t>
            </a:r>
            <a:r>
              <a:rPr lang="en-US" sz="1600" dirty="0"/>
              <a:t>, unemployment, coronavirus, pandemic, career, working poor, poverty.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7468B-7DBD-4AF4-A4F1-D2FD244A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8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6943-30F1-4D85-A63F-2B008825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640080"/>
            <a:ext cx="415144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Implementation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18851D3-BD06-4798-AAE6-32CAB99B8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042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1217-03A1-40E8-9D54-7A23D2CA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dirty="0"/>
              <a:t>Implementation Details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F3F7-11E9-4C6D-8882-5E5E48584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endParaRPr lang="en-US" sz="1700" dirty="0"/>
          </a:p>
          <a:p>
            <a:r>
              <a:rPr lang="en-US" sz="1600" dirty="0"/>
              <a:t>Tweets Extraction</a:t>
            </a:r>
          </a:p>
          <a:p>
            <a:r>
              <a:rPr lang="en-US" sz="1600" dirty="0"/>
              <a:t>Pre-processing the text using python libraries</a:t>
            </a:r>
          </a:p>
          <a:p>
            <a:r>
              <a:rPr lang="en-US" sz="1600" dirty="0"/>
              <a:t>Loading the data in SQL</a:t>
            </a:r>
          </a:p>
          <a:p>
            <a:r>
              <a:rPr lang="en-US" sz="1600" dirty="0"/>
              <a:t>Storing in Hive HDFS</a:t>
            </a:r>
          </a:p>
          <a:p>
            <a:r>
              <a:rPr lang="en-US" sz="1600" dirty="0"/>
              <a:t>Using Sqoop for import and export between SQL and HIVE</a:t>
            </a:r>
          </a:p>
          <a:p>
            <a:r>
              <a:rPr lang="en-US" sz="1600" dirty="0"/>
              <a:t>Hive Operations: (initialization, table creation and loading data)</a:t>
            </a:r>
          </a:p>
          <a:p>
            <a:r>
              <a:rPr lang="en-US" sz="1600" dirty="0" err="1"/>
              <a:t>TextBlob</a:t>
            </a:r>
            <a:r>
              <a:rPr lang="en-US" sz="1600" dirty="0"/>
              <a:t> for Sentiment Analysis</a:t>
            </a:r>
          </a:p>
          <a:p>
            <a:r>
              <a:rPr lang="en-US" sz="1600" dirty="0"/>
              <a:t>Visualization using MATPLOTLIB and Seaborn</a:t>
            </a:r>
          </a:p>
          <a:p>
            <a:r>
              <a:rPr lang="en-US" sz="1600" dirty="0"/>
              <a:t>Result Evaluation</a:t>
            </a:r>
          </a:p>
          <a:p>
            <a:endParaRPr lang="en-US" sz="1700" dirty="0"/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442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1. Extracting Text using </a:t>
            </a:r>
            <a:r>
              <a:rPr lang="en-US" sz="2000" dirty="0" err="1"/>
              <a:t>SNScrape</a:t>
            </a:r>
            <a:r>
              <a:rPr lang="en-US" sz="2000" dirty="0"/>
              <a:t> and Twitter API from Twitter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pic>
        <p:nvPicPr>
          <p:cNvPr id="9" name="Picture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756EAA-F6E5-4240-9DB7-42510780E8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7533" b="27533"/>
          <a:stretch/>
        </p:blipFill>
        <p:spPr>
          <a:xfrm>
            <a:off x="335756" y="1058052"/>
            <a:ext cx="11520488" cy="2381242"/>
          </a:xfr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a) Importing </a:t>
            </a:r>
            <a:r>
              <a:rPr lang="en-US" b="1" dirty="0" err="1"/>
              <a:t>tweepy</a:t>
            </a:r>
            <a:r>
              <a:rPr lang="en-US" b="1" dirty="0"/>
              <a:t> and json to extract text data from twitter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/>
          <a:p>
            <a:r>
              <a:rPr lang="en-US" dirty="0"/>
              <a:t>The first step includes extracting text data from Twitter using </a:t>
            </a:r>
            <a:r>
              <a:rPr lang="en-US" dirty="0" err="1"/>
              <a:t>SNScrape</a:t>
            </a:r>
            <a:r>
              <a:rPr lang="en-US" dirty="0"/>
              <a:t> and Twitter API: Hashtags used: Covid-19, </a:t>
            </a:r>
            <a:r>
              <a:rPr lang="en-US" dirty="0" err="1"/>
              <a:t>CovidatWork</a:t>
            </a:r>
            <a:r>
              <a:rPr lang="en-US" dirty="0"/>
              <a:t>, unemployment, coronavirus, pandemic, career, working poor, poverty.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476250"/>
            <a:ext cx="11520485" cy="100731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2. Using </a:t>
            </a:r>
            <a:r>
              <a:rPr lang="en-US" sz="2400" dirty="0" err="1"/>
              <a:t>tweepy</a:t>
            </a:r>
            <a:r>
              <a:rPr lang="en-US" sz="2400" dirty="0"/>
              <a:t> provide the hashtags for which the data is to be extracted.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040B3E-A0E9-4B2B-B979-4D71428B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1541856"/>
            <a:ext cx="9186165" cy="918615"/>
          </a:xfrm>
          <a:prstGeom prst="rect">
            <a:avLst/>
          </a:prstGeom>
          <a:noFill/>
        </p:spPr>
      </p:pic>
      <p:sp>
        <p:nvSpPr>
          <p:cNvPr id="31" name="Title 4">
            <a:extLst>
              <a:ext uri="{FF2B5EF4-FFF2-40B4-BE49-F238E27FC236}">
                <a16:creationId xmlns:a16="http://schemas.microsoft.com/office/drawing/2014/main" id="{342AC1A4-1641-40F5-A398-16F5C6F6EBE8}"/>
              </a:ext>
            </a:extLst>
          </p:cNvPr>
          <p:cNvSpPr txBox="1">
            <a:spLocks/>
          </p:cNvSpPr>
          <p:nvPr/>
        </p:nvSpPr>
        <p:spPr>
          <a:xfrm>
            <a:off x="335757" y="2421683"/>
            <a:ext cx="11520485" cy="1007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3. Give the path for the text file to save the extracted tweets 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1896B6C7-0950-4F42-8EEA-B756A8A3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3222132"/>
            <a:ext cx="8944187" cy="33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3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476250"/>
            <a:ext cx="11520485" cy="100731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4. Scrape the data from twitter using </a:t>
            </a:r>
            <a:r>
              <a:rPr lang="en-US" sz="2400" dirty="0" err="1"/>
              <a:t>snscrape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80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3A9057-870D-4991-9921-F4A5DC5679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2" b="-2"/>
          <a:stretch/>
        </p:blipFill>
        <p:spPr>
          <a:xfrm>
            <a:off x="300040" y="1315616"/>
            <a:ext cx="6383599" cy="3163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AF64E5-0148-4F04-A378-53AEA46CE7F9}"/>
              </a:ext>
            </a:extLst>
          </p:cNvPr>
          <p:cNvSpPr/>
          <p:nvPr/>
        </p:nvSpPr>
        <p:spPr>
          <a:xfrm>
            <a:off x="300038" y="4817264"/>
            <a:ext cx="10814180" cy="1764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Result: 700,000 tweets are collected from twitter encompassing tweets on unemployment and covid-19 scenario. 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extracting the tweets two different sets of analysis are performed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 a) Spark data frame/ Spark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 b) Loading the data to Hive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0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08DA-D9BC-49FE-9298-6161E9DF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dirty="0"/>
              <a:t>Monthly Tweets data on COVID-19</a:t>
            </a:r>
          </a:p>
        </p:txBody>
      </p:sp>
      <p:pic>
        <p:nvPicPr>
          <p:cNvPr id="5" name="Content Placeholder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AC5CF151-D889-4F83-B14B-05246C987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r="14457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3280-2FAD-4700-8B27-9FBE3C49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Pre-processing of Text Data in Python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D87A9C7-F58C-4F88-8B99-CA0D7F51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The pre-processing of text data includes cleaning of data: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Stop words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Special characters and punctuation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Emoji’s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HTTP Links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Numbers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/>
              <a:t>Lemmatization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931C9-7119-429A-8F13-3449C994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r="3228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1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 A) Spark data frame/ Spark </a:t>
            </a:r>
            <a:r>
              <a:rPr lang="en-US" sz="2800" dirty="0" err="1"/>
              <a:t>Sql</a:t>
            </a:r>
            <a:endParaRPr lang="en-IN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3016" y="4061760"/>
            <a:ext cx="5630165" cy="518457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/>
              <a:t>a) The number of tweets fetched on unemployment due to COVID-19 using </a:t>
            </a:r>
            <a:r>
              <a:rPr lang="en-US" u="sng" dirty="0" err="1"/>
              <a:t>sparl.sql</a:t>
            </a:r>
            <a:r>
              <a:rPr lang="en-US" u="sng" dirty="0"/>
              <a:t> query to create a </a:t>
            </a:r>
            <a:r>
              <a:rPr lang="en-US" u="sng" dirty="0" err="1"/>
              <a:t>dataframe</a:t>
            </a:r>
            <a:r>
              <a:rPr lang="en-US" u="sng" dirty="0"/>
              <a:t>.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1) SPARK/SQL queries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The tweets are imported in a csv file and using Spark </a:t>
            </a:r>
            <a:r>
              <a:rPr lang="en-US" b="1" dirty="0" err="1"/>
              <a:t>Sql</a:t>
            </a:r>
            <a:r>
              <a:rPr lang="en-US" b="1" dirty="0"/>
              <a:t> queries analysis is performed</a:t>
            </a:r>
            <a:endParaRPr lang="en-IN" dirty="0"/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EACC07-D3BB-4DE9-95A8-FDFEE2758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82"/>
          <a:stretch/>
        </p:blipFill>
        <p:spPr>
          <a:xfrm>
            <a:off x="0" y="1136850"/>
            <a:ext cx="7957867" cy="2413000"/>
          </a:xfrm>
          <a:prstGeom prst="rect">
            <a:avLst/>
          </a:prstGeom>
        </p:spPr>
      </p:pic>
      <p:pic>
        <p:nvPicPr>
          <p:cNvPr id="25" name="Picture 2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0F9A080-44D5-42C6-A45A-41D5F43F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40" y="1117188"/>
            <a:ext cx="6239932" cy="2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847" y="4383308"/>
            <a:ext cx="4857361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1000"/>
              </a:spcBef>
              <a:defRPr/>
            </a:pPr>
            <a:r>
              <a:rPr lang="en-US" sz="2400" dirty="0">
                <a:ea typeface="+mn-ea"/>
                <a:cs typeface="+mn-cs"/>
              </a:rPr>
              <a:t> b) Spark </a:t>
            </a:r>
            <a:r>
              <a:rPr lang="en-US" sz="2400" dirty="0" err="1">
                <a:ea typeface="+mn-ea"/>
                <a:cs typeface="+mn-cs"/>
              </a:rPr>
              <a:t>Sql</a:t>
            </a:r>
            <a:r>
              <a:rPr lang="en-US" sz="2400" dirty="0">
                <a:ea typeface="+mn-ea"/>
                <a:cs typeface="+mn-cs"/>
              </a:rPr>
              <a:t> query to determine the loss of jobs in IT sector using tweets data</a:t>
            </a: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09615" y="2447097"/>
            <a:ext cx="4609323" cy="711200"/>
          </a:xfrm>
        </p:spPr>
        <p:txBody>
          <a:bodyPr/>
          <a:lstStyle/>
          <a:p>
            <a:r>
              <a:rPr lang="en-US" dirty="0"/>
              <a:t>c) Spark </a:t>
            </a:r>
            <a:r>
              <a:rPr lang="en-US" dirty="0" err="1"/>
              <a:t>Sql</a:t>
            </a:r>
            <a:r>
              <a:rPr lang="en-US" dirty="0"/>
              <a:t> query to determine the impact of unemployment in construction sector using tweets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8F5F92-87F4-4628-8D73-D23233CB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468"/>
            <a:ext cx="6988472" cy="333407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817967B-3E08-4624-AB12-48683FB1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35" y="3699703"/>
            <a:ext cx="6365565" cy="30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B764-C861-4FD6-893C-D2BA2C6E7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 dirty="0"/>
              <a:t>Motivation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45EA-3265-490E-9395-D81C9BAB5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2136424"/>
          </a:xfrm>
        </p:spPr>
        <p:txBody>
          <a:bodyPr anchor="ctr">
            <a:normAutofit/>
          </a:bodyPr>
          <a:lstStyle/>
          <a:p>
            <a:r>
              <a:rPr lang="en-US" sz="1400" dirty="0"/>
              <a:t>The COVID-19 situation has impacted the workforce causing many professionals to lose their jobs globally in many sectors namely, IT, Hardware, Banking, Finance, Telecom.</a:t>
            </a:r>
          </a:p>
          <a:p>
            <a:r>
              <a:rPr lang="en-US" sz="1400" dirty="0"/>
              <a:t>The concept of bigdata and its services have been implemented in various sectors to analyze this impact. </a:t>
            </a:r>
          </a:p>
          <a:p>
            <a:r>
              <a:rPr lang="en-US" sz="1400" dirty="0"/>
              <a:t>We streamlined the process of analyzing social media data using the existing techniques, visualize the data in a feasible way.</a:t>
            </a: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DB07D-4F28-4236-B33C-8DC76737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8" y="2742397"/>
            <a:ext cx="4736459" cy="3291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1EC11-9C1F-47A5-A0E4-A6AAD162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82" y="2742397"/>
            <a:ext cx="4840940" cy="3291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E949E-0D75-420D-9F65-9BA2C872C204}"/>
              </a:ext>
            </a:extLst>
          </p:cNvPr>
          <p:cNvSpPr/>
          <p:nvPr/>
        </p:nvSpPr>
        <p:spPr>
          <a:xfrm>
            <a:off x="275077" y="6479329"/>
            <a:ext cx="116418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/>
              <a:t>Reference: https://www.informationweek.com/big-data/big-data-analytics/analytics-pros-called-to-duty-in-covid-19-crisis/d/d-id/1337470?</a:t>
            </a:r>
          </a:p>
        </p:txBody>
      </p:sp>
    </p:spTree>
    <p:extLst>
      <p:ext uri="{BB962C8B-B14F-4D97-AF65-F5344CB8AC3E}">
        <p14:creationId xmlns:p14="http://schemas.microsoft.com/office/powerpoint/2010/main" val="264757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34BCF-2B1C-4F34-86FC-F1D4A82698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d) Spark </a:t>
            </a:r>
            <a:r>
              <a:rPr lang="en-US" dirty="0" err="1"/>
              <a:t>Sql</a:t>
            </a:r>
            <a:r>
              <a:rPr lang="en-US" dirty="0"/>
              <a:t> query to determine the impact of unemployment in marketing sector using tweets data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05B0F-71E2-4109-BFF0-7BDC4B35AB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3165" y="1530137"/>
            <a:ext cx="5372096" cy="711200"/>
          </a:xfrm>
        </p:spPr>
        <p:txBody>
          <a:bodyPr/>
          <a:lstStyle/>
          <a:p>
            <a:r>
              <a:rPr lang="en-US" dirty="0"/>
              <a:t>e) Spark </a:t>
            </a:r>
            <a:r>
              <a:rPr lang="en-US" dirty="0" err="1"/>
              <a:t>Sql</a:t>
            </a:r>
            <a:r>
              <a:rPr lang="en-US" dirty="0"/>
              <a:t> query to determine the impact of unemployment in Pharmaceutical sector using tweets data</a:t>
            </a:r>
            <a:endParaRPr lang="en-IN" dirty="0"/>
          </a:p>
        </p:txBody>
      </p:sp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AAB9897-0537-4CF7-9608-ABB18A7A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7" y="1063285"/>
            <a:ext cx="6232848" cy="2997779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64571B-2BA5-4182-B532-8A787CF8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99" y="2697668"/>
            <a:ext cx="6638677" cy="9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7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C9588-C692-4244-8359-F613263B42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f) Spark </a:t>
            </a:r>
            <a:r>
              <a:rPr lang="en-US" dirty="0" err="1"/>
              <a:t>Sql</a:t>
            </a:r>
            <a:r>
              <a:rPr lang="en-US" dirty="0"/>
              <a:t> query to determine the impact of unemployment in Banking sector using tweets data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71AE5-C91E-4343-BC2D-296B2BB55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67331" y="1642105"/>
            <a:ext cx="4759513" cy="711200"/>
          </a:xfrm>
        </p:spPr>
        <p:txBody>
          <a:bodyPr/>
          <a:lstStyle/>
          <a:p>
            <a:r>
              <a:rPr lang="en-US" dirty="0"/>
              <a:t>g) Query to determine the location of top 10 tweets</a:t>
            </a:r>
            <a:endParaRPr lang="en-IN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338ED9-F58F-43DF-BF81-FD4506C4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532"/>
            <a:ext cx="6752801" cy="2987576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D23F31-E25B-4422-82AA-CC484128E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5"/>
          <a:stretch/>
        </p:blipFill>
        <p:spPr>
          <a:xfrm>
            <a:off x="6096000" y="2577470"/>
            <a:ext cx="601979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Step 2) Perform Sentiment Analysis</a:t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02824" y="2438234"/>
            <a:ext cx="2755246" cy="518457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Sentiment Analysis Graph</a:t>
            </a:r>
            <a:endParaRPr lang="en-IN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B3864B6-E95C-4761-B11E-B89336F8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6" y="1614195"/>
            <a:ext cx="7448654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4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Part B) Loading the data to Hive</a:t>
            </a:r>
            <a:br>
              <a:rPr lang="en-IN" sz="2800" dirty="0"/>
            </a:br>
            <a:endParaRPr lang="en-IN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50185" y="2233650"/>
            <a:ext cx="2755246" cy="5184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Step 1: Imported the data to SQL server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AAD34-0CCD-46E4-8B5B-B985773233C9}"/>
              </a:ext>
            </a:extLst>
          </p:cNvPr>
          <p:cNvSpPr/>
          <p:nvPr/>
        </p:nvSpPr>
        <p:spPr>
          <a:xfrm>
            <a:off x="371475" y="5658648"/>
            <a:ext cx="10904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data extracted from twitter is loaded into SQL server directly. The SQL database acts as a staging database between Twitter API and Hadoop hive. After completing the incremental loads to transfer the data to Hive using </a:t>
            </a:r>
            <a:r>
              <a:rPr lang="en-US" dirty="0" err="1"/>
              <a:t>sqoop</a:t>
            </a:r>
            <a:r>
              <a:rPr lang="en-US" dirty="0"/>
              <a:t> , the data s truncated from SQL database. </a:t>
            </a:r>
            <a:endParaRPr lang="en-IN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3F08B9-C186-4CFA-AF48-2D1443D3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61178"/>
            <a:ext cx="7904049" cy="3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7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443E66-416A-4992-B7FB-D878E165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16" y="1105944"/>
            <a:ext cx="10009925" cy="37147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EA845F-FB34-4BBA-8596-FEA7AD178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1800225"/>
            <a:ext cx="8062280" cy="5075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19930-E243-477F-8FB4-2E636CF7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FFC000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200" kern="1200" dirty="0">
                <a:latin typeface="+mj-lt"/>
                <a:ea typeface="+mj-ea"/>
                <a:cs typeface="+mj-cs"/>
              </a:rPr>
            </a:br>
            <a:r>
              <a:rPr lang="en-US" sz="2200" kern="1200" dirty="0">
                <a:latin typeface="+mj-lt"/>
                <a:ea typeface="+mj-ea"/>
                <a:cs typeface="+mj-cs"/>
              </a:rPr>
              <a:t>Step 2– Export the data from SQL to HADOOP - HIVE using Sqoop</a:t>
            </a:r>
            <a:b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713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2391D6F-5464-41A2-88E4-496CE78F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035CB9-6860-444C-9EAF-18988EB0ABA6}"/>
              </a:ext>
            </a:extLst>
          </p:cNvPr>
          <p:cNvSpPr/>
          <p:nvPr/>
        </p:nvSpPr>
        <p:spPr>
          <a:xfrm>
            <a:off x="0" y="647609"/>
            <a:ext cx="12192000" cy="7448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33524745-19CA-4E06-9D47-A58ABB3F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the COVID data loaded in HIVE using HQL</a:t>
            </a:r>
          </a:p>
        </p:txBody>
      </p:sp>
    </p:spTree>
    <p:extLst>
      <p:ext uri="{BB962C8B-B14F-4D97-AF65-F5344CB8AC3E}">
        <p14:creationId xmlns:p14="http://schemas.microsoft.com/office/powerpoint/2010/main" val="1379859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68B1DD-F3F7-48E7-8205-908A3BF11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5" r="6236" b="1"/>
          <a:stretch/>
        </p:blipFill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noFill/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311593F-77CA-4D0E-96D7-534AC407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>
            <a:normAutofit/>
          </a:bodyPr>
          <a:lstStyle/>
          <a:p>
            <a:r>
              <a:rPr lang="en-US" dirty="0"/>
              <a:t>Results and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5E31C-817C-4590-B2C7-D81E1B16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800" noProof="0"/>
          </a:p>
        </p:txBody>
      </p:sp>
    </p:spTree>
    <p:extLst>
      <p:ext uri="{BB962C8B-B14F-4D97-AF65-F5344CB8AC3E}">
        <p14:creationId xmlns:p14="http://schemas.microsoft.com/office/powerpoint/2010/main" val="98867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8E6-F222-417F-B8CD-CD1C585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Results and Evaluation:</a:t>
            </a:r>
            <a:r>
              <a:rPr lang="en-US" sz="2800" dirty="0"/>
              <a:t>Diagrams and Charts depicting the results of Data analysis and exploration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7BB1-EB8C-48F0-93AC-4E60FDB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987198"/>
          </a:xfrm>
        </p:spPr>
        <p:txBody>
          <a:bodyPr>
            <a:normAutofit/>
          </a:bodyPr>
          <a:lstStyle/>
          <a:p>
            <a:r>
              <a:rPr lang="en-US" sz="1400" b="1" dirty="0"/>
              <a:t>Result 1:  We have used </a:t>
            </a:r>
            <a:r>
              <a:rPr lang="en-US" sz="1400" b="1" dirty="0" err="1"/>
              <a:t>matplot</a:t>
            </a:r>
            <a:r>
              <a:rPr lang="en-US" sz="1400" b="1" dirty="0"/>
              <a:t> lib to display the results obtained by performing Data analysis </a:t>
            </a:r>
            <a:endParaRPr lang="en-IN" sz="1400" dirty="0"/>
          </a:p>
          <a:p>
            <a:r>
              <a:rPr lang="en-US" sz="1400" b="1" dirty="0"/>
              <a:t>The pie chart below show the job losses distribution sector wise </a:t>
            </a:r>
            <a:endParaRPr lang="en-IN" sz="14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8C52-10F8-4875-B2EE-6E2D4669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6EFDF98-DA0C-40BB-A43D-A595C516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6" y="2220686"/>
            <a:ext cx="9404048" cy="42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4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8E6-F222-417F-B8CD-CD1C585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Results and Evaluation:</a:t>
            </a:r>
            <a:r>
              <a:rPr lang="en-US" sz="2800" dirty="0"/>
              <a:t>Diagrams and Charts depicting the results of Data analysis and exploration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7BB1-EB8C-48F0-93AC-4E60FDB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987198"/>
          </a:xfrm>
        </p:spPr>
        <p:txBody>
          <a:bodyPr>
            <a:normAutofit/>
          </a:bodyPr>
          <a:lstStyle/>
          <a:p>
            <a:r>
              <a:rPr lang="en-US" sz="1400" b="1" dirty="0"/>
              <a:t>Result 2: The pie chart displays the percentage of Job loss distribution in various countries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8C52-10F8-4875-B2EE-6E2D4669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DCD493D-1F17-4804-825B-EB397F411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9"/>
          <a:stretch/>
        </p:blipFill>
        <p:spPr>
          <a:xfrm>
            <a:off x="1090568" y="2220685"/>
            <a:ext cx="9225770" cy="41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8E6-F222-417F-B8CD-CD1C585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Results and Evaluation:</a:t>
            </a:r>
            <a:r>
              <a:rPr lang="en-US" sz="2800" dirty="0"/>
              <a:t>Diagrams and Charts depicting the results of Data analysis and exploration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7BB1-EB8C-48F0-93AC-4E60FDB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987198"/>
          </a:xfrm>
        </p:spPr>
        <p:txBody>
          <a:bodyPr>
            <a:normAutofit/>
          </a:bodyPr>
          <a:lstStyle/>
          <a:p>
            <a:r>
              <a:rPr lang="en-US" sz="1400" b="1"/>
              <a:t>Result 3: The bar graph below shows the distribution of job losses in US sector wise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8C52-10F8-4875-B2EE-6E2D4669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0C4ABCC-1ECE-4135-8CDD-7B090C89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7" y="3318293"/>
            <a:ext cx="7832622" cy="3469789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FF1D69-C526-45BC-8402-263408A77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2" r="43182"/>
          <a:stretch/>
        </p:blipFill>
        <p:spPr>
          <a:xfrm>
            <a:off x="1175657" y="1550929"/>
            <a:ext cx="5346441" cy="17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3D7E-5512-4B69-8E49-CC37F2BC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Idea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2080-F6E0-4A1B-B789-4FEDB231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Since the big data technologies deal with a large amount of data and makes it feasible to perform the analytics.</a:t>
            </a:r>
          </a:p>
          <a:p>
            <a:endParaRPr lang="en-US" sz="1600" dirty="0"/>
          </a:p>
          <a:p>
            <a:r>
              <a:rPr lang="en-US" sz="1600" dirty="0"/>
              <a:t>We choose to collect social media text data from Twitter analyze and aggregate the views, scenario of job market and perform sentiment analysis on COVID-19 data and make it presentable.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2267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8E6-F222-417F-B8CD-CD1C585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Results and Evaluation:</a:t>
            </a:r>
            <a:r>
              <a:rPr lang="en-US" sz="2800" dirty="0"/>
              <a:t>Diagrams and Charts depicting the results of Data analysis and exploration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7BB1-EB8C-48F0-93AC-4E60FDB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987198"/>
          </a:xfrm>
        </p:spPr>
        <p:txBody>
          <a:bodyPr>
            <a:normAutofit/>
          </a:bodyPr>
          <a:lstStyle/>
          <a:p>
            <a:r>
              <a:rPr lang="en-US" sz="1400" b="1"/>
              <a:t>Result 4: The bar graph below shows the distribution of job losses in India sector wise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8C52-10F8-4875-B2EE-6E2D4669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112B0-3589-4DF6-9DB2-57CF2D8EB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0" r="56265" b="6224"/>
          <a:stretch/>
        </p:blipFill>
        <p:spPr>
          <a:xfrm>
            <a:off x="1046490" y="1594955"/>
            <a:ext cx="4495896" cy="160486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BD7CF9B-68CF-4B18-AF38-DC40D44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90" y="3308314"/>
            <a:ext cx="6718040" cy="35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8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C8E6-F222-417F-B8CD-CD1C585F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 and Evaluation:</a:t>
            </a:r>
            <a:r>
              <a:rPr lang="en-US" dirty="0"/>
              <a:t>Diagrams and Charts depicting the results of Data analysis and exploration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7BB1-EB8C-48F0-93AC-4E60FDB2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11520487" cy="987198"/>
          </a:xfrm>
        </p:spPr>
        <p:txBody>
          <a:bodyPr>
            <a:normAutofit/>
          </a:bodyPr>
          <a:lstStyle/>
          <a:p>
            <a:r>
              <a:rPr lang="en-US" sz="1600" b="1" dirty="0"/>
              <a:t>Result 5: The bar graph below shows the distribution of job losses in China sector wise </a:t>
            </a: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18C52-10F8-4875-B2EE-6E2D4669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0B864D-DC51-488D-9306-431C365D3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6"/>
          <a:stretch/>
        </p:blipFill>
        <p:spPr>
          <a:xfrm>
            <a:off x="671804" y="1519271"/>
            <a:ext cx="3470987" cy="140283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9AB4CCE-5B3D-4D84-8E3C-99826FAC8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3151437"/>
            <a:ext cx="7228114" cy="36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0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8FBE-FB6B-4E0B-88BA-6B11F4C7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Results and Evaluation:</a:t>
            </a:r>
            <a:r>
              <a:rPr lang="en-US" sz="2800" dirty="0"/>
              <a:t>Diagrams and Charts depicting the results of Data analysis and exploration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25A2-CB17-44EC-BC16-3441C0D4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9"/>
            <a:ext cx="11520487" cy="437080"/>
          </a:xfrm>
        </p:spPr>
        <p:txBody>
          <a:bodyPr>
            <a:normAutofit/>
          </a:bodyPr>
          <a:lstStyle/>
          <a:p>
            <a:r>
              <a:rPr lang="en-US" sz="1700" b="1" dirty="0"/>
              <a:t>Result 6: Total number of tweets corresponding to unemployment due to COVID-19</a:t>
            </a:r>
            <a:endParaRPr lang="en-IN" sz="1700" b="1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9DDA8-EF5F-4E08-8E28-32BFC922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414CE-CE60-4A4E-964F-278B09D7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1670568"/>
            <a:ext cx="9884034" cy="11105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C990D1-6F24-47CF-A895-AF7E55DEDE16}"/>
              </a:ext>
            </a:extLst>
          </p:cNvPr>
          <p:cNvSpPr txBox="1">
            <a:spLocks/>
          </p:cNvSpPr>
          <p:nvPr/>
        </p:nvSpPr>
        <p:spPr>
          <a:xfrm>
            <a:off x="494522" y="3037799"/>
            <a:ext cx="11520487" cy="85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Result 7: The count of the tweets is performed using Spark actions and transformations. The query provides the number of job losses in each of the provided sectors as enlisted below. </a:t>
            </a:r>
            <a:endParaRPr lang="en-IN" sz="1600" b="1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FB9BE-C401-46A6-A430-2B0D227DED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4" y="3812281"/>
            <a:ext cx="6878805" cy="2750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40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52" y="3804517"/>
            <a:ext cx="2336800" cy="1854200"/>
          </a:xfrm>
        </p:spPr>
        <p:txBody>
          <a:bodyPr/>
          <a:lstStyle/>
          <a:p>
            <a:pPr algn="l"/>
            <a:r>
              <a:rPr lang="en-US" sz="1400" b="1" dirty="0"/>
              <a:t>Design of the project – </a:t>
            </a:r>
            <a:r>
              <a:rPr lang="en-US" sz="1400" b="1" dirty="0" err="1"/>
              <a:t>Yugandhar</a:t>
            </a:r>
            <a:r>
              <a:rPr lang="en-US" sz="1400" b="1" dirty="0"/>
              <a:t> </a:t>
            </a:r>
            <a:r>
              <a:rPr lang="en-US" sz="1400" b="1" dirty="0" err="1"/>
              <a:t>Yarava</a:t>
            </a:r>
            <a:endParaRPr lang="en-US" sz="1400" b="1" dirty="0"/>
          </a:p>
          <a:p>
            <a:pPr algn="l"/>
            <a:r>
              <a:rPr lang="en-US" sz="1400" b="1" dirty="0"/>
              <a:t>Investigating the datasets – Mani Sai </a:t>
            </a:r>
            <a:r>
              <a:rPr lang="en-US" sz="1400" b="1" dirty="0" err="1"/>
              <a:t>Gundumogula</a:t>
            </a:r>
            <a:endParaRPr lang="en-US" sz="1400" b="1" dirty="0"/>
          </a:p>
          <a:p>
            <a:pPr algn="l"/>
            <a:r>
              <a:rPr lang="en-US" sz="1400" b="1" dirty="0"/>
              <a:t>Designing the flow of the project – Devna Chaturvedi</a:t>
            </a:r>
          </a:p>
          <a:p>
            <a:pPr algn="l"/>
            <a:r>
              <a:rPr lang="en-US" sz="1400" b="1" dirty="0"/>
              <a:t>Decide the tools to be used for implementation - </a:t>
            </a:r>
            <a:r>
              <a:rPr lang="en-US" sz="1400" b="1" dirty="0" err="1"/>
              <a:t>Gireesh</a:t>
            </a:r>
            <a:r>
              <a:rPr lang="en-US" sz="1400" b="1" dirty="0"/>
              <a:t> Kumar </a:t>
            </a:r>
            <a:r>
              <a:rPr lang="en-US" sz="1400" b="1" dirty="0" err="1"/>
              <a:t>Muppalla</a:t>
            </a:r>
            <a:r>
              <a:rPr lang="en-US" sz="1400" b="1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963" y="1739900"/>
            <a:ext cx="2336800" cy="1854200"/>
          </a:xfrm>
        </p:spPr>
        <p:txBody>
          <a:bodyPr anchor="b"/>
          <a:lstStyle/>
          <a:p>
            <a:pPr algn="l"/>
            <a:r>
              <a:rPr lang="en-US" sz="1200" b="1" dirty="0"/>
              <a:t>Extracting Text using </a:t>
            </a:r>
            <a:r>
              <a:rPr lang="en-US" sz="1200" b="1" dirty="0" err="1"/>
              <a:t>SNScrape</a:t>
            </a:r>
            <a:r>
              <a:rPr lang="en-US" sz="1200" b="1" dirty="0"/>
              <a:t> and Twitter API from Twitter – Mani Sai </a:t>
            </a:r>
            <a:r>
              <a:rPr lang="en-US" sz="1200" b="1" dirty="0" err="1"/>
              <a:t>Gundumogula</a:t>
            </a:r>
            <a:r>
              <a:rPr lang="en-US" sz="1200" b="1" dirty="0"/>
              <a:t> </a:t>
            </a:r>
          </a:p>
          <a:p>
            <a:pPr algn="l"/>
            <a:r>
              <a:rPr lang="en-US" sz="1200" b="1" dirty="0"/>
              <a:t>Pre-processing of Text Data in Python – </a:t>
            </a:r>
            <a:r>
              <a:rPr lang="en-US" sz="1200" b="1" dirty="0" err="1"/>
              <a:t>Gireesh</a:t>
            </a:r>
            <a:r>
              <a:rPr lang="en-US" sz="1200" b="1" dirty="0"/>
              <a:t> Kumar</a:t>
            </a:r>
          </a:p>
          <a:p>
            <a:pPr algn="l"/>
            <a:r>
              <a:rPr lang="en-US" sz="1200" b="1" dirty="0"/>
              <a:t>Imported the data to SQL server – </a:t>
            </a:r>
            <a:r>
              <a:rPr lang="en-US" sz="1200" b="1" dirty="0" err="1"/>
              <a:t>Yugandhar</a:t>
            </a:r>
            <a:r>
              <a:rPr lang="en-US" sz="1200" b="1" dirty="0"/>
              <a:t> </a:t>
            </a:r>
            <a:r>
              <a:rPr lang="en-US" sz="1200" b="1" dirty="0" err="1"/>
              <a:t>Yarava</a:t>
            </a:r>
            <a:endParaRPr lang="en-US" sz="1200" b="1" dirty="0"/>
          </a:p>
          <a:p>
            <a:pPr algn="l"/>
            <a:r>
              <a:rPr lang="en-US" sz="1200" b="1" dirty="0"/>
              <a:t>Export the data from SQL to HADOOP - HIVE using Sqoop – Devna Chaturvedi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l"/>
            <a:r>
              <a:rPr lang="en-US" sz="1200" b="1" dirty="0"/>
              <a:t>Loading Data into Spark and use </a:t>
            </a:r>
            <a:r>
              <a:rPr lang="en-US" sz="1200" b="1" dirty="0" err="1"/>
              <a:t>pyspark</a:t>
            </a:r>
            <a:r>
              <a:rPr lang="en-US" sz="1200" b="1" dirty="0"/>
              <a:t> for data analysis and Documentation – Devna Chaturvedi</a:t>
            </a:r>
          </a:p>
          <a:p>
            <a:pPr algn="l"/>
            <a:r>
              <a:rPr lang="en-US" sz="1200" b="1" dirty="0"/>
              <a:t>Spark queries for data analysis and statistics using SPARK SQL – </a:t>
            </a:r>
            <a:r>
              <a:rPr lang="en-US" sz="1200" b="1" dirty="0" err="1"/>
              <a:t>Gireesh</a:t>
            </a:r>
            <a:r>
              <a:rPr lang="en-US" sz="1200" b="1" dirty="0"/>
              <a:t> Kumar </a:t>
            </a:r>
            <a:r>
              <a:rPr lang="en-US" sz="1200" b="1" dirty="0" err="1"/>
              <a:t>Muppalla</a:t>
            </a:r>
            <a:r>
              <a:rPr lang="en-US" sz="1200" b="1" dirty="0"/>
              <a:t> and Mani Sai </a:t>
            </a:r>
            <a:r>
              <a:rPr lang="en-US" sz="1200" b="1" dirty="0" err="1"/>
              <a:t>Gundumogula</a:t>
            </a:r>
            <a:endParaRPr lang="en-US" sz="1200" b="1" dirty="0"/>
          </a:p>
          <a:p>
            <a:pPr algn="l"/>
            <a:r>
              <a:rPr lang="en-US" sz="1200" b="1" dirty="0"/>
              <a:t>Sentiment Analysis using Matplotlib and Seaborn - </a:t>
            </a:r>
            <a:r>
              <a:rPr lang="en-US" sz="1200" b="1" dirty="0" err="1"/>
              <a:t>Yugandhar</a:t>
            </a:r>
            <a:r>
              <a:rPr lang="en-US" sz="1200" b="1" dirty="0"/>
              <a:t> </a:t>
            </a:r>
            <a:r>
              <a:rPr lang="en-US" sz="1200" b="1" dirty="0" err="1"/>
              <a:t>Yarava</a:t>
            </a:r>
            <a:r>
              <a:rPr lang="en-US" sz="1200" b="1" dirty="0"/>
              <a:t> 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b"/>
          <a:lstStyle/>
          <a:p>
            <a:pPr algn="l"/>
            <a:r>
              <a:rPr lang="en-US" sz="1400" b="1" dirty="0" err="1"/>
              <a:t>Gireesh</a:t>
            </a:r>
            <a:r>
              <a:rPr lang="en-US" sz="1400" b="1" dirty="0"/>
              <a:t> Kumar </a:t>
            </a:r>
            <a:r>
              <a:rPr lang="en-US" sz="1400" b="1" dirty="0" err="1"/>
              <a:t>Muppalla</a:t>
            </a:r>
            <a:r>
              <a:rPr lang="en-US" sz="1400" b="1" dirty="0"/>
              <a:t> – 25%</a:t>
            </a:r>
          </a:p>
          <a:p>
            <a:pPr algn="l"/>
            <a:r>
              <a:rPr lang="en-US" sz="1400" b="1" dirty="0"/>
              <a:t>Mani Sai </a:t>
            </a:r>
            <a:r>
              <a:rPr lang="en-US" sz="1400" b="1" dirty="0" err="1"/>
              <a:t>Gundumogula</a:t>
            </a:r>
            <a:r>
              <a:rPr lang="en-US" sz="1400" b="1" dirty="0"/>
              <a:t> – 25%</a:t>
            </a:r>
          </a:p>
          <a:p>
            <a:pPr algn="l"/>
            <a:r>
              <a:rPr lang="en-US" sz="1400" b="1" dirty="0"/>
              <a:t>Devna Chaturvedi – 25%</a:t>
            </a:r>
          </a:p>
          <a:p>
            <a:pPr algn="l"/>
            <a:r>
              <a:rPr lang="en-US" sz="1400" b="1" dirty="0" err="1"/>
              <a:t>Yugandhar</a:t>
            </a:r>
            <a:r>
              <a:rPr lang="en-US" sz="1400" b="1" dirty="0"/>
              <a:t> </a:t>
            </a:r>
            <a:r>
              <a:rPr lang="en-US" sz="1400" b="1" dirty="0" err="1"/>
              <a:t>Yarava</a:t>
            </a:r>
            <a:r>
              <a:rPr lang="en-US" sz="1400" b="1" dirty="0"/>
              <a:t> – 25%</a:t>
            </a:r>
            <a:endParaRPr 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FC72F-5565-4137-A696-A8E5265EAE19}"/>
              </a:ext>
            </a:extLst>
          </p:cNvPr>
          <p:cNvSpPr txBox="1"/>
          <p:nvPr/>
        </p:nvSpPr>
        <p:spPr>
          <a:xfrm>
            <a:off x="1307444" y="338461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0F556-9EBB-44BB-BD35-C8903EAB23F9}"/>
              </a:ext>
            </a:extLst>
          </p:cNvPr>
          <p:cNvSpPr txBox="1"/>
          <p:nvPr/>
        </p:nvSpPr>
        <p:spPr>
          <a:xfrm>
            <a:off x="4222155" y="384203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E7DA89-AA30-4C4B-B3FA-C269F4CA9993}"/>
              </a:ext>
            </a:extLst>
          </p:cNvPr>
          <p:cNvSpPr txBox="1"/>
          <p:nvPr/>
        </p:nvSpPr>
        <p:spPr>
          <a:xfrm>
            <a:off x="7136866" y="332356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Phase 3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A0D85C-E577-4B89-95CA-D00E06BEDD5C}"/>
              </a:ext>
            </a:extLst>
          </p:cNvPr>
          <p:cNvSpPr txBox="1"/>
          <p:nvPr/>
        </p:nvSpPr>
        <p:spPr>
          <a:xfrm>
            <a:off x="9792211" y="3804517"/>
            <a:ext cx="14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Contributions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B661B1-96CB-4140-8208-23409E1C2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8" r="5167" b="1"/>
          <a:stretch/>
        </p:blipFill>
        <p:spPr>
          <a:xfrm>
            <a:off x="6316612" y="1077137"/>
            <a:ext cx="5707607" cy="4703726"/>
          </a:xfrm>
          <a:prstGeom prst="rect">
            <a:avLst/>
          </a:prstGeom>
          <a:noFill/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496D316C-F75F-4FA3-A5CF-43CDB93BF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718457"/>
            <a:ext cx="4416424" cy="174171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19" name="Subtitle 3">
            <a:extLst>
              <a:ext uri="{FF2B5EF4-FFF2-40B4-BE49-F238E27FC236}">
                <a16:creationId xmlns:a16="http://schemas.microsoft.com/office/drawing/2014/main" id="{C4B7F99B-AA2C-4C0F-8FD3-D4B0A9092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48" y="2963261"/>
            <a:ext cx="6165908" cy="2506361"/>
          </a:xfrm>
        </p:spPr>
        <p:txBody>
          <a:bodyPr>
            <a:normAutofit/>
          </a:bodyPr>
          <a:lstStyle/>
          <a:p>
            <a:r>
              <a:rPr lang="en-US" sz="2000" dirty="0" err="1"/>
              <a:t>Github</a:t>
            </a:r>
            <a:r>
              <a:rPr lang="en-US" sz="2000" dirty="0"/>
              <a:t> Repository Link: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https://github.com/ManiSaiGundumogula/UMKC-BDP-Final-Project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Wiki Page Link: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https://github.com/ManiSaiGundumogula/UMKC-BDP-Final-Project/wiki/Final-Project-Report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EB3C4D27-B371-4C81-871F-A8E677EAB4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0F90-D453-43FF-ADEF-F1BE3F1D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/>
              <a:t>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59E0-8670-46CA-97C9-AB77F097A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600" dirty="0"/>
              <a:t>Analysis of real-time twitter tweets from Twitter using </a:t>
            </a:r>
            <a:r>
              <a:rPr lang="en-IN" sz="1600" dirty="0" err="1"/>
              <a:t>SNScrape</a:t>
            </a:r>
            <a:r>
              <a:rPr lang="en-IN" sz="1600" dirty="0"/>
              <a:t> and twitter API.</a:t>
            </a:r>
          </a:p>
          <a:p>
            <a:r>
              <a:rPr lang="en-IN" sz="1600" dirty="0"/>
              <a:t>Pre-processing the text data using NLP libraries.</a:t>
            </a:r>
          </a:p>
          <a:p>
            <a:r>
              <a:rPr lang="en-IN" sz="1600" dirty="0"/>
              <a:t>Extracting data from Twitter and loading it to SQL</a:t>
            </a:r>
          </a:p>
          <a:p>
            <a:r>
              <a:rPr lang="en-IN" sz="1600" dirty="0"/>
              <a:t>Performing ETL using Sqoop to import and export data between RDBMS and HDFS.</a:t>
            </a:r>
          </a:p>
          <a:p>
            <a:r>
              <a:rPr lang="en-IN" sz="1600" dirty="0"/>
              <a:t>Querying using HQL </a:t>
            </a:r>
            <a:br>
              <a:rPr lang="en-IN" sz="1800" dirty="0"/>
            </a:br>
            <a:endParaRPr lang="en-IN" sz="1800" dirty="0"/>
          </a:p>
          <a:p>
            <a:endParaRPr lang="en-IN" sz="1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8A6D26A-F23F-40A2-A603-150323A94093}"/>
              </a:ext>
            </a:extLst>
          </p:cNvPr>
          <p:cNvPicPr/>
          <p:nvPr/>
        </p:nvPicPr>
        <p:blipFill rotWithShape="1">
          <a:blip r:embed="rId2"/>
          <a:srcRect r="17" b="-2"/>
          <a:stretch/>
        </p:blipFill>
        <p:spPr>
          <a:xfrm>
            <a:off x="5987738" y="1975657"/>
            <a:ext cx="5628018" cy="26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Objectives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sz="1600" dirty="0"/>
              <a:t>To </a:t>
            </a:r>
            <a:r>
              <a:rPr lang="en-IN" sz="1600" dirty="0" err="1"/>
              <a:t>analyze</a:t>
            </a:r>
            <a:r>
              <a:rPr lang="en-IN" sz="1600" dirty="0"/>
              <a:t> the number of people worldwide who suffered from job losses, people searching for jobs in the current market situation about various sectors.</a:t>
            </a:r>
          </a:p>
          <a:p>
            <a:pPr lvl="0"/>
            <a:r>
              <a:rPr lang="en-IN" sz="1600" dirty="0"/>
              <a:t>To </a:t>
            </a:r>
            <a:r>
              <a:rPr lang="en-IN" sz="1600" dirty="0" err="1"/>
              <a:t>analyze</a:t>
            </a:r>
            <a:r>
              <a:rPr lang="en-IN" sz="1600" dirty="0"/>
              <a:t> the data based on job sectors, job losses, gender, age group, etc.</a:t>
            </a:r>
          </a:p>
          <a:p>
            <a:pPr lvl="0"/>
            <a:r>
              <a:rPr lang="en-IN" sz="1600" dirty="0"/>
              <a:t>We will be using a combination of tools using Hadoop Ecosystem, RDBMS, </a:t>
            </a:r>
            <a:r>
              <a:rPr lang="en-IN" sz="1600" dirty="0" err="1"/>
              <a:t>SNScrape</a:t>
            </a:r>
            <a:r>
              <a:rPr lang="en-IN" sz="1600" dirty="0"/>
              <a:t>, Twitter API, and python to collect the data, store, </a:t>
            </a:r>
            <a:r>
              <a:rPr lang="en-IN" sz="1600" dirty="0" err="1"/>
              <a:t>analyze</a:t>
            </a:r>
            <a:r>
              <a:rPr lang="en-IN" sz="1600" dirty="0"/>
              <a:t> and visualize the data.</a:t>
            </a:r>
          </a:p>
          <a:p>
            <a:pPr lvl="0"/>
            <a:r>
              <a:rPr lang="en-IN" sz="1600" dirty="0"/>
              <a:t>Using Spark </a:t>
            </a:r>
            <a:r>
              <a:rPr lang="en-IN" sz="1600" dirty="0" err="1"/>
              <a:t>Sql</a:t>
            </a:r>
            <a:r>
              <a:rPr lang="en-IN" sz="1600" dirty="0"/>
              <a:t>/</a:t>
            </a:r>
            <a:r>
              <a:rPr lang="en-IN" sz="1600" dirty="0" err="1"/>
              <a:t>dataframe</a:t>
            </a:r>
            <a:r>
              <a:rPr lang="en-IN" sz="1600" dirty="0"/>
              <a:t> to perform queries on the data extracted from twitter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Placeholder 4" descr="Lightbulb off with illuminated background">
            <a:extLst>
              <a:ext uri="{FF2B5EF4-FFF2-40B4-BE49-F238E27FC236}">
                <a16:creationId xmlns:a16="http://schemas.microsoft.com/office/drawing/2014/main" id="{3075FFB5-2EF3-4928-9CFE-28A5DB1B2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602" r="156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D59-559A-4787-B79F-F6E8DDCC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000"/>
              <a:t>Significance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B00203-F00A-400E-94C1-0D67F4B65C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90802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33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59AD-44D2-4A9D-BA90-7B827406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48" y="143104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IN" sz="4000" dirty="0"/>
              <a:t>Design and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8410DB-B291-438A-A023-4A2B0E457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014267"/>
              </p:ext>
            </p:extLst>
          </p:nvPr>
        </p:nvGraphicFramePr>
        <p:xfrm>
          <a:off x="2780522" y="1676400"/>
          <a:ext cx="7582678" cy="3418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563710F-4FA9-4560-AEDC-8B85AD68EAD3}"/>
              </a:ext>
            </a:extLst>
          </p:cNvPr>
          <p:cNvSpPr txBox="1"/>
          <p:nvPr/>
        </p:nvSpPr>
        <p:spPr>
          <a:xfrm>
            <a:off x="5907248" y="2239861"/>
            <a:ext cx="1560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Using Sqoop to </a:t>
            </a:r>
          </a:p>
          <a:p>
            <a:r>
              <a:rPr lang="en-IN" sz="1400" b="1" dirty="0"/>
              <a:t>export data to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B3A89-57B4-4B0E-B50F-84A15D33F69E}"/>
              </a:ext>
            </a:extLst>
          </p:cNvPr>
          <p:cNvSpPr txBox="1"/>
          <p:nvPr/>
        </p:nvSpPr>
        <p:spPr>
          <a:xfrm>
            <a:off x="7986721" y="4061671"/>
            <a:ext cx="115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Sentiment</a:t>
            </a:r>
          </a:p>
          <a:p>
            <a:r>
              <a:rPr lang="en-IN" sz="1400" b="1" dirty="0"/>
              <a:t>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9336-794C-4322-98C8-D7049356CCC8}"/>
              </a:ext>
            </a:extLst>
          </p:cNvPr>
          <p:cNvSpPr txBox="1"/>
          <p:nvPr/>
        </p:nvSpPr>
        <p:spPr>
          <a:xfrm>
            <a:off x="3632433" y="4690880"/>
            <a:ext cx="1795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Using Twitter API and </a:t>
            </a:r>
            <a:r>
              <a:rPr lang="en-IN" sz="1400" b="1" dirty="0" err="1"/>
              <a:t>SNScrape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06203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C794-A41A-441E-8E2C-EC5E74C72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Architecture </a:t>
            </a:r>
          </a:p>
        </p:txBody>
      </p:sp>
      <p:pic>
        <p:nvPicPr>
          <p:cNvPr id="4" name="Picture 2" descr="Image result for hadoop ecosystem">
            <a:extLst>
              <a:ext uri="{FF2B5EF4-FFF2-40B4-BE49-F238E27FC236}">
                <a16:creationId xmlns:a16="http://schemas.microsoft.com/office/drawing/2014/main" id="{F3A2C78B-DE7C-4351-9ED5-2B71C45B2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-3" b="-3"/>
          <a:stretch/>
        </p:blipFill>
        <p:spPr bwMode="auto">
          <a:xfrm>
            <a:off x="576244" y="1685846"/>
            <a:ext cx="5628018" cy="32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930DC11-50E7-4061-B13F-3DCF0B9E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600" b="1" dirty="0"/>
              <a:t>Tools 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Hadoop – Storing the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Hive – Filtering and Analyzing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SQL (RDBMS) – Staging database to support </a:t>
            </a:r>
            <a:r>
              <a:rPr lang="en-US" sz="1600" dirty="0" err="1"/>
              <a:t>realtime</a:t>
            </a:r>
            <a:r>
              <a:rPr lang="en-US" sz="1600" dirty="0"/>
              <a:t> transactions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Sqoop – Import and Export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 err="1"/>
              <a:t>SNScrape</a:t>
            </a:r>
            <a:r>
              <a:rPr lang="en-US" sz="1600" dirty="0"/>
              <a:t> – Extract data from Twitter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Twitter API – Extract real –time data from Twitter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Spark SQL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Matplotlib - Visualization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/>
              <a:t>Seaborn - Visualization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17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178D-4BCD-4A2E-B1FA-E99EB77A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Model : Architecture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D9965A5-EFC0-487C-94E5-B2FAC0CD8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51"/>
          <a:stretch/>
        </p:blipFill>
        <p:spPr>
          <a:xfrm>
            <a:off x="2968977" y="1199621"/>
            <a:ext cx="4748199" cy="4943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7D3BA-E231-4C3B-8A17-75B8F5A5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9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DF176FAA72844A6F2BD539619DF99" ma:contentTypeVersion="7" ma:contentTypeDescription="Create a new document." ma:contentTypeScope="" ma:versionID="6bee7d5d2149340121857fdbe5e6db21">
  <xsd:schema xmlns:xsd="http://www.w3.org/2001/XMLSchema" xmlns:xs="http://www.w3.org/2001/XMLSchema" xmlns:p="http://schemas.microsoft.com/office/2006/metadata/properties" xmlns:ns3="c673bf09-8148-4458-93bf-a3de571bfe76" xmlns:ns4="d3f9e7fd-6a38-4458-8c19-8e4c2503bd60" targetNamespace="http://schemas.microsoft.com/office/2006/metadata/properties" ma:root="true" ma:fieldsID="f2d6cf72e91367bfa0596812cf9e6b10" ns3:_="" ns4:_="">
    <xsd:import namespace="c673bf09-8148-4458-93bf-a3de571bfe76"/>
    <xsd:import namespace="d3f9e7fd-6a38-4458-8c19-8e4c2503bd6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3bf09-8148-4458-93bf-a3de571bfe7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9e7fd-6a38-4458-8c19-8e4c2503b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C2AB42-8EDB-4245-80E7-41ECA0D38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73bf09-8148-4458-93bf-a3de571bfe76"/>
    <ds:schemaRef ds:uri="d3f9e7fd-6a38-4458-8c19-8e4c2503bd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B4BF80-B941-45F2-BCB8-FAB83495EE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FDEF35-E320-40D4-933F-97427E6404EB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3f9e7fd-6a38-4458-8c19-8e4c2503bd60"/>
    <ds:schemaRef ds:uri="c673bf09-8148-4458-93bf-a3de571bfe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2914</TotalTime>
  <Words>1501</Words>
  <Application>Microsoft Office PowerPoint</Application>
  <PresentationFormat>Widescreen</PresentationFormat>
  <Paragraphs>172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Analysis of COVID-19 Impact on Jobs in different sectors</vt:lpstr>
      <vt:lpstr>Motivation</vt:lpstr>
      <vt:lpstr>Idea</vt:lpstr>
      <vt:lpstr>Features </vt:lpstr>
      <vt:lpstr>Objectives</vt:lpstr>
      <vt:lpstr>Significance</vt:lpstr>
      <vt:lpstr>Design and Workflow</vt:lpstr>
      <vt:lpstr>Architecture </vt:lpstr>
      <vt:lpstr>Project Model : Architecture Diagram</vt:lpstr>
      <vt:lpstr>Dataset</vt:lpstr>
      <vt:lpstr>Implementation</vt:lpstr>
      <vt:lpstr>Implementation Details</vt:lpstr>
      <vt:lpstr>1. Extracting Text using SNScrape and Twitter API from Twitter</vt:lpstr>
      <vt:lpstr>2. Using tweepy provide the hashtags for which the data is to be extracted. </vt:lpstr>
      <vt:lpstr>4. Scrape the data from twitter using snscrape </vt:lpstr>
      <vt:lpstr>Monthly Tweets data on COVID-19</vt:lpstr>
      <vt:lpstr>Pre-processing of Text Data in Python</vt:lpstr>
      <vt:lpstr>Part A) Spark data frame/ Spark Sql</vt:lpstr>
      <vt:lpstr> b) Spark Sql query to determine the loss of jobs in IT sector using tweets data</vt:lpstr>
      <vt:lpstr>PowerPoint Presentation</vt:lpstr>
      <vt:lpstr>PowerPoint Presentation</vt:lpstr>
      <vt:lpstr>Step 2) Perform Sentiment Analysis </vt:lpstr>
      <vt:lpstr>Part B) Loading the data to Hive </vt:lpstr>
      <vt:lpstr> Step 2– Export the data from SQL to HADOOP - HIVE using Sqoop </vt:lpstr>
      <vt:lpstr>Check the COVID data loaded in HIVE using HQL</vt:lpstr>
      <vt:lpstr>Results and Evaluation</vt:lpstr>
      <vt:lpstr>Results and Evaluation:Diagrams and Charts depicting the results of Data analysis and exploration</vt:lpstr>
      <vt:lpstr>Results and Evaluation:Diagrams and Charts depicting the results of Data analysis and exploration</vt:lpstr>
      <vt:lpstr>Results and Evaluation:Diagrams and Charts depicting the results of Data analysis and exploration</vt:lpstr>
      <vt:lpstr>Results and Evaluation:Diagrams and Charts depicting the results of Data analysis and exploration</vt:lpstr>
      <vt:lpstr>Results and Evaluation:Diagrams and Charts depicting the results of Data analysis and exploration</vt:lpstr>
      <vt:lpstr>Results and Evaluation:Diagrams and Charts depicting the results of Data analysis and exploration</vt:lpstr>
      <vt:lpstr>Project Management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COVID-19 Impact on Jobs in different sectors</dc:title>
  <dc:creator>Chaturvedi, Devna (UMKC-Student)</dc:creator>
  <cp:lastModifiedBy>Chaturvedi, Devna (UMKC-Student)</cp:lastModifiedBy>
  <cp:revision>14</cp:revision>
  <dcterms:created xsi:type="dcterms:W3CDTF">2021-05-08T05:05:46Z</dcterms:created>
  <dcterms:modified xsi:type="dcterms:W3CDTF">2021-05-11T00:33:25Z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0x010100E8ADF176FAA72844A6F2BD539619DF99</vt:lpwstr>
  </property>
</Properties>
</file>